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01" r:id="rId3"/>
    <p:sldId id="258" r:id="rId4"/>
    <p:sldId id="276" r:id="rId5"/>
    <p:sldId id="302" r:id="rId6"/>
    <p:sldId id="256" r:id="rId7"/>
    <p:sldId id="265" r:id="rId8"/>
    <p:sldId id="263" r:id="rId9"/>
    <p:sldId id="267" r:id="rId10"/>
    <p:sldId id="271" r:id="rId11"/>
    <p:sldId id="268" r:id="rId12"/>
    <p:sldId id="269" r:id="rId13"/>
    <p:sldId id="270" r:id="rId14"/>
    <p:sldId id="272" r:id="rId15"/>
    <p:sldId id="281" r:id="rId16"/>
    <p:sldId id="280" r:id="rId17"/>
    <p:sldId id="279" r:id="rId18"/>
    <p:sldId id="262" r:id="rId19"/>
    <p:sldId id="260" r:id="rId20"/>
    <p:sldId id="261" r:id="rId21"/>
    <p:sldId id="282" r:id="rId22"/>
    <p:sldId id="288" r:id="rId23"/>
    <p:sldId id="283" r:id="rId24"/>
    <p:sldId id="266" r:id="rId25"/>
    <p:sldId id="274" r:id="rId26"/>
    <p:sldId id="292" r:id="rId27"/>
    <p:sldId id="294" r:id="rId28"/>
    <p:sldId id="293" r:id="rId29"/>
    <p:sldId id="289" r:id="rId30"/>
    <p:sldId id="290" r:id="rId31"/>
    <p:sldId id="291" r:id="rId32"/>
    <p:sldId id="27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96633"/>
    <a:srgbClr val="CC9900"/>
    <a:srgbClr val="FF3399"/>
    <a:srgbClr val="CC0066"/>
    <a:srgbClr val="666699"/>
    <a:srgbClr val="C89800"/>
    <a:srgbClr val="CC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3DF5B-B52B-43C3-A2DC-1C51D20D3FE2}" type="datetimeFigureOut">
              <a:rPr lang="ru-RU" smtClean="0"/>
              <a:pPr/>
              <a:t>06.03.2013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751D2-6899-49E8-AA52-C0F8B14AD9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49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8193A5-EEA7-42CF-A628-9AC88B9A4487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6D70-0F36-4B4E-8DE1-61A317212849}" type="datetimeFigureOut">
              <a:rPr lang="ru-RU" smtClean="0"/>
              <a:pPr/>
              <a:t>06.03.2013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6D70-0F36-4B4E-8DE1-61A317212849}" type="datetimeFigureOut">
              <a:rPr lang="ru-RU" smtClean="0"/>
              <a:pPr/>
              <a:t>06.03.2013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6D70-0F36-4B4E-8DE1-61A317212849}" type="datetimeFigureOut">
              <a:rPr lang="ru-RU" smtClean="0"/>
              <a:pPr/>
              <a:t>06.03.2013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6D70-0F36-4B4E-8DE1-61A317212849}" type="datetimeFigureOut">
              <a:rPr lang="ru-RU" smtClean="0"/>
              <a:pPr/>
              <a:t>06.03.2013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6D70-0F36-4B4E-8DE1-61A317212849}" type="datetimeFigureOut">
              <a:rPr lang="ru-RU" smtClean="0"/>
              <a:pPr/>
              <a:t>06.03.2013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6D70-0F36-4B4E-8DE1-61A317212849}" type="datetimeFigureOut">
              <a:rPr lang="ru-RU" smtClean="0"/>
              <a:pPr/>
              <a:t>06.03.2013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6D70-0F36-4B4E-8DE1-61A317212849}" type="datetimeFigureOut">
              <a:rPr lang="ru-RU" smtClean="0"/>
              <a:pPr/>
              <a:t>06.03.2013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6D70-0F36-4B4E-8DE1-61A317212849}" type="datetimeFigureOut">
              <a:rPr lang="ru-RU" smtClean="0"/>
              <a:pPr/>
              <a:t>06.03.2013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6D70-0F36-4B4E-8DE1-61A317212849}" type="datetimeFigureOut">
              <a:rPr lang="ru-RU" smtClean="0"/>
              <a:pPr/>
              <a:t>06.03.2013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6D70-0F36-4B4E-8DE1-61A317212849}" type="datetimeFigureOut">
              <a:rPr lang="ru-RU" smtClean="0"/>
              <a:pPr/>
              <a:t>06.03.2013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6D70-0F36-4B4E-8DE1-61A317212849}" type="datetimeFigureOut">
              <a:rPr lang="ru-RU" smtClean="0"/>
              <a:pPr/>
              <a:t>06.03.2013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66D70-0F36-4B4E-8DE1-61A317212849}" type="datetimeFigureOut">
              <a:rPr lang="ru-RU" smtClean="0"/>
              <a:pPr/>
              <a:t>06.03.2013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88.png"/><Relationship Id="rId5" Type="http://schemas.openxmlformats.org/officeDocument/2006/relationships/slide" Target="slide3.xml"/><Relationship Id="rId4" Type="http://schemas.openxmlformats.org/officeDocument/2006/relationships/image" Target="../media/image8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9" Type="http://schemas.openxmlformats.org/officeDocument/2006/relationships/image" Target="../media/image40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34" Type="http://schemas.openxmlformats.org/officeDocument/2006/relationships/image" Target="../media/image35.jpeg"/><Relationship Id="rId42" Type="http://schemas.openxmlformats.org/officeDocument/2006/relationships/image" Target="../media/image43.jpeg"/><Relationship Id="rId47" Type="http://schemas.openxmlformats.org/officeDocument/2006/relationships/image" Target="../media/image48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38" Type="http://schemas.openxmlformats.org/officeDocument/2006/relationships/image" Target="../media/image39.jpeg"/><Relationship Id="rId46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jpeg"/><Relationship Id="rId41" Type="http://schemas.openxmlformats.org/officeDocument/2006/relationships/image" Target="../media/image42.png"/><Relationship Id="rId1" Type="http://schemas.openxmlformats.org/officeDocument/2006/relationships/audio" Target="file:///D:\Users\TEMP.SCHOOL5.081\Desktop\&#1045;&#1088;&#1084;&#1086;&#1083;&#1072;&#1077;&#1074;&#1072;_%20&#1050;&#1054;&#1051;&#1045;&#1057;&#1054;%20&#1048;&#1057;&#1058;&#1054;&#1056;&#1048;&#1048;\WAP_4iK_RU_Neposedy_-_Moya_Rossiya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40" Type="http://schemas.openxmlformats.org/officeDocument/2006/relationships/image" Target="../media/image41.jpeg"/><Relationship Id="rId45" Type="http://schemas.openxmlformats.org/officeDocument/2006/relationships/image" Target="../media/image46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31" Type="http://schemas.openxmlformats.org/officeDocument/2006/relationships/image" Target="../media/image32.jpeg"/><Relationship Id="rId44" Type="http://schemas.openxmlformats.org/officeDocument/2006/relationships/image" Target="../media/image45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43" Type="http://schemas.openxmlformats.org/officeDocument/2006/relationships/image" Target="../media/image44.png"/><Relationship Id="rId48" Type="http://schemas.openxmlformats.org/officeDocument/2006/relationships/image" Target="../media/image4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9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96.jpe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../media/image55.jpeg"/><Relationship Id="rId1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slide" Target="slide32.xml"/><Relationship Id="rId12" Type="http://schemas.openxmlformats.org/officeDocument/2006/relationships/slide" Target="slide15.xml"/><Relationship Id="rId17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6" Type="http://schemas.openxmlformats.org/officeDocument/2006/relationships/slide" Target="slide20.xml"/><Relationship Id="rId20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4.jpeg"/><Relationship Id="rId5" Type="http://schemas.openxmlformats.org/officeDocument/2006/relationships/image" Target="../media/image51.jpeg"/><Relationship Id="rId15" Type="http://schemas.openxmlformats.org/officeDocument/2006/relationships/image" Target="../media/image56.jpeg"/><Relationship Id="rId10" Type="http://schemas.openxmlformats.org/officeDocument/2006/relationships/slide" Target="slide8.xml"/><Relationship Id="rId19" Type="http://schemas.openxmlformats.org/officeDocument/2006/relationships/image" Target="../media/image58.jpeg"/><Relationship Id="rId4" Type="http://schemas.openxmlformats.org/officeDocument/2006/relationships/image" Target="../media/image50.png"/><Relationship Id="rId9" Type="http://schemas.openxmlformats.org/officeDocument/2006/relationships/image" Target="../media/image53.jpeg"/><Relationship Id="rId1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eg"/><Relationship Id="rId18" Type="http://schemas.openxmlformats.org/officeDocument/2006/relationships/image" Target="../media/image75.jpeg"/><Relationship Id="rId3" Type="http://schemas.openxmlformats.org/officeDocument/2006/relationships/image" Target="../media/image61.jpeg"/><Relationship Id="rId21" Type="http://schemas.openxmlformats.org/officeDocument/2006/relationships/image" Target="../media/image78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17" Type="http://schemas.openxmlformats.org/officeDocument/2006/relationships/image" Target="../media/image74.jpeg"/><Relationship Id="rId2" Type="http://schemas.openxmlformats.org/officeDocument/2006/relationships/image" Target="../media/image60.png"/><Relationship Id="rId16" Type="http://schemas.openxmlformats.org/officeDocument/2006/relationships/image" Target="../media/image73.jpeg"/><Relationship Id="rId20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5" Type="http://schemas.openxmlformats.org/officeDocument/2006/relationships/image" Target="../media/image72.jpeg"/><Relationship Id="rId23" Type="http://schemas.openxmlformats.org/officeDocument/2006/relationships/image" Target="../media/image80.jpeg"/><Relationship Id="rId10" Type="http://schemas.openxmlformats.org/officeDocument/2006/relationships/image" Target="../media/image67.jpeg"/><Relationship Id="rId19" Type="http://schemas.openxmlformats.org/officeDocument/2006/relationships/image" Target="../media/image76.jpeg"/><Relationship Id="rId4" Type="http://schemas.openxmlformats.org/officeDocument/2006/relationships/slide" Target="slide3.xml"/><Relationship Id="rId9" Type="http://schemas.openxmlformats.org/officeDocument/2006/relationships/image" Target="../media/image66.jpeg"/><Relationship Id="rId14" Type="http://schemas.openxmlformats.org/officeDocument/2006/relationships/image" Target="../media/image71.jpeg"/><Relationship Id="rId22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643174" y="1428736"/>
            <a:ext cx="4071966" cy="4143404"/>
            <a:chOff x="3286116" y="1714488"/>
            <a:chExt cx="3214710" cy="3286148"/>
          </a:xfrm>
        </p:grpSpPr>
        <p:pic>
          <p:nvPicPr>
            <p:cNvPr id="5" name="Picture 6" descr="C:\Documents and Settings\Admin\Рабочий стол\Колесо истории\картинки\Без имени-2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8992" y="1714488"/>
              <a:ext cx="2822583" cy="283369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3286116" y="2000240"/>
              <a:ext cx="3214710" cy="300039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hardEdge"/>
              </a:sp3d>
            </a:bodyPr>
            <a:lstStyle/>
            <a:p>
              <a:pPr algn="ctr"/>
              <a:r>
                <a:rPr lang="ru-RU" sz="6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101600">
                      <a:schemeClr val="tx2">
                        <a:lumMod val="75000"/>
                        <a:alpha val="60000"/>
                      </a:schemeClr>
                    </a:glow>
                    <a:reflection blurRad="12700" stA="28000" endPos="45000" dist="1000" dir="5400000" sy="-100000" algn="bl" rotWithShape="0"/>
                  </a:effectLst>
                </a:rPr>
                <a:t>Колесо</a:t>
              </a:r>
              <a:endPara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86116" y="2285992"/>
              <a:ext cx="3214710" cy="216093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hardEdge"/>
              </a:sp3d>
            </a:bodyPr>
            <a:lstStyle/>
            <a:p>
              <a:pPr algn="ctr"/>
              <a:r>
                <a:rPr lang="ru-RU" sz="6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101600">
                      <a:schemeClr val="tx2">
                        <a:lumMod val="75000"/>
                        <a:alpha val="60000"/>
                      </a:schemeClr>
                    </a:glow>
                    <a:reflection blurRad="12700" stA="28000" endPos="45000" dist="1000" dir="5400000" sy="-100000" algn="bl" rotWithShape="0"/>
                  </a:effectLst>
                </a:rPr>
                <a:t>истории</a:t>
              </a:r>
              <a:endPara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12" name="Picture 2" descr="C:\Documents and Settings\Admin\Рабочий стол\Колесо истории\картинки\0_772d9_e1c6ced7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215074" y="3643314"/>
            <a:ext cx="1928826" cy="680757"/>
          </a:xfrm>
          <a:prstGeom prst="rect">
            <a:avLst/>
          </a:prstGeom>
          <a:noFill/>
        </p:spPr>
      </p:pic>
      <p:pic>
        <p:nvPicPr>
          <p:cNvPr id="13" name="Picture 2" descr="C:\Documents and Settings\Admin\Рабочий стол\Колесо истории\картинки\0_772d9_e1c6ced7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3643314"/>
            <a:ext cx="1928826" cy="680757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285728"/>
            <a:ext cx="6929486" cy="8309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Впервые в России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500306"/>
            <a:ext cx="6929486" cy="1357322"/>
          </a:xfrm>
          <a:prstGeom prst="roundRect">
            <a:avLst/>
          </a:prstGeom>
          <a:solidFill>
            <a:srgbClr val="996633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Когда были образованы первые в России губернии?</a:t>
            </a:r>
            <a:endParaRPr lang="ru-RU" sz="3200" b="1" dirty="0"/>
          </a:p>
        </p:txBody>
      </p:sp>
      <p:pic>
        <p:nvPicPr>
          <p:cNvPr id="3073" name="Picture 1" descr="C:\Documents and Settings\Admin\Рабочий стол\Колесо истории\впервые в России\1306317487_verschrijkkelijke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786314" y="1357298"/>
            <a:ext cx="3353294" cy="488323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28596" y="1714488"/>
            <a:ext cx="4214842" cy="4500594"/>
          </a:xfrm>
          <a:prstGeom prst="roundRect">
            <a:avLst/>
          </a:prstGeom>
          <a:solidFill>
            <a:srgbClr val="99663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Указом Петра I, подписанным </a:t>
            </a:r>
            <a:r>
              <a:rPr lang="ru-RU" sz="2400" b="1" dirty="0" smtClean="0">
                <a:solidFill>
                  <a:srgbClr val="FFFF00"/>
                </a:solidFill>
              </a:rPr>
              <a:t>18 декабря 1708 года</a:t>
            </a:r>
            <a:r>
              <a:rPr lang="ru-RU" sz="2400" b="1" dirty="0" smtClean="0"/>
              <a:t>, все земли Российской державы были поделены на восемь губерний: Московскую, </a:t>
            </a:r>
            <a:r>
              <a:rPr lang="ru-RU" sz="2400" b="1" dirty="0" err="1" smtClean="0"/>
              <a:t>Ингерманландскую</a:t>
            </a:r>
            <a:r>
              <a:rPr lang="ru-RU" sz="2400" b="1" dirty="0" smtClean="0"/>
              <a:t> (с 1710 года Санкт-Петербургскую), Архангельскую, Киевскую, Смоленскую, Казанскую, Азовскую и Сибирскую.</a:t>
            </a:r>
            <a:endParaRPr lang="ru-RU" sz="2400" b="1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7929554" y="500042"/>
            <a:ext cx="1214446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 3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285728"/>
            <a:ext cx="6929486" cy="8309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Впервые в России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3" name="Picture 1" descr="C:\Documents and Settings\Admin\Рабочий стол\Колесо истории\впервые в России\1306317487_verschrijkkelijke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362652" y="1360425"/>
            <a:ext cx="3419092" cy="47341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28596" y="3929066"/>
            <a:ext cx="3786214" cy="2214578"/>
          </a:xfrm>
          <a:prstGeom prst="roundRect">
            <a:avLst/>
          </a:prstGeom>
          <a:solidFill>
            <a:srgbClr val="99663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В России впервые учреждено патриаршество в 1589 г.</a:t>
            </a:r>
          </a:p>
          <a:p>
            <a:pPr lvl="0" algn="ctr"/>
            <a:r>
              <a:rPr lang="ru-RU" sz="2400" b="1" dirty="0" smtClean="0"/>
              <a:t>Иов – первый русский патриарх.</a:t>
            </a:r>
            <a:endParaRPr lang="ru-RU" sz="2800" b="1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7929554" y="500042"/>
            <a:ext cx="1214446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4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1785926"/>
            <a:ext cx="7286676" cy="2071702"/>
          </a:xfrm>
          <a:prstGeom prst="roundRect">
            <a:avLst/>
          </a:prstGeom>
          <a:solidFill>
            <a:srgbClr val="996633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/>
              <a:t>Когда в России было впервые учреждено патриаршество? </a:t>
            </a:r>
          </a:p>
          <a:p>
            <a:pPr lvl="0" algn="ctr"/>
            <a:r>
              <a:rPr lang="ru-RU" sz="3200" b="1" dirty="0" smtClean="0"/>
              <a:t>Кто был первым русским патриархом?</a:t>
            </a:r>
            <a:r>
              <a:rPr lang="ru-RU" sz="3200" dirty="0" smtClean="0"/>
              <a:t> 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14414" y="2500306"/>
            <a:ext cx="6929486" cy="1357322"/>
          </a:xfrm>
          <a:prstGeom prst="roundRect">
            <a:avLst/>
          </a:prstGeom>
          <a:solidFill>
            <a:srgbClr val="996633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Когда в России появились первые мануфактуры?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285728"/>
            <a:ext cx="6929486" cy="8309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Впервые в России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3" name="Picture 1" descr="C:\Documents and Settings\Admin\Рабочий стол\Колесо истории\впервые в России\1306317487_verschrijkkelijk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406480"/>
            <a:ext cx="3929090" cy="4379973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642910" y="4643446"/>
            <a:ext cx="3357586" cy="714380"/>
          </a:xfrm>
          <a:prstGeom prst="roundRect">
            <a:avLst/>
          </a:prstGeom>
          <a:solidFill>
            <a:srgbClr val="99663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30-е годы 17 века</a:t>
            </a:r>
            <a:endParaRPr lang="ru-RU" sz="2800" b="1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7929554" y="571480"/>
            <a:ext cx="1214446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5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285728"/>
            <a:ext cx="6929486" cy="8309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Впервые в России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500306"/>
            <a:ext cx="6929486" cy="1357322"/>
          </a:xfrm>
          <a:prstGeom prst="roundRect">
            <a:avLst/>
          </a:prstGeom>
          <a:solidFill>
            <a:srgbClr val="996633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Когда и где в России было построено первое метро? </a:t>
            </a:r>
            <a:endParaRPr lang="ru-RU" sz="3200" b="1" dirty="0"/>
          </a:p>
        </p:txBody>
      </p:sp>
      <p:pic>
        <p:nvPicPr>
          <p:cNvPr id="3073" name="Picture 1" descr="C:\Documents and Settings\Admin\Рабочий стол\Колесо истории\впервые в России\1306317487_verschrijkkelijk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1285860"/>
            <a:ext cx="6072230" cy="36755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000100" y="5000636"/>
            <a:ext cx="7429552" cy="1214446"/>
          </a:xfrm>
          <a:prstGeom prst="roundRect">
            <a:avLst/>
          </a:prstGeom>
          <a:solidFill>
            <a:srgbClr val="99663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15 мая 1935 года открылась первая станция Московского метро – «Парк Культуры».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7929554" y="571480"/>
            <a:ext cx="1214446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6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285728"/>
            <a:ext cx="6929486" cy="8309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Впервые в России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071678"/>
            <a:ext cx="6929486" cy="2000264"/>
          </a:xfrm>
          <a:prstGeom prst="roundRect">
            <a:avLst/>
          </a:prstGeom>
          <a:solidFill>
            <a:srgbClr val="996633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Однажды весь мир впервые услышал «Полёт нормальный!»</a:t>
            </a:r>
          </a:p>
          <a:p>
            <a:pPr algn="ctr"/>
            <a:r>
              <a:rPr lang="ru-RU" sz="3200" b="1" dirty="0" smtClean="0"/>
              <a:t>Кто и когда докладывал с околоземной орбиты?</a:t>
            </a:r>
            <a:endParaRPr lang="ru-RU" sz="3200" b="1" dirty="0"/>
          </a:p>
        </p:txBody>
      </p:sp>
      <p:pic>
        <p:nvPicPr>
          <p:cNvPr id="3073" name="Picture 1" descr="C:\Documents and Settings\Admin\Рабочий стол\Колесо истории\впервые в России\1306317487_verschrijkkelijke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571604" y="1214422"/>
            <a:ext cx="5535646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2000232" y="5214950"/>
            <a:ext cx="4786346" cy="1285884"/>
          </a:xfrm>
          <a:prstGeom prst="roundRect">
            <a:avLst/>
          </a:prstGeom>
          <a:solidFill>
            <a:srgbClr val="99663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Юрий Алексеевич Гагарин </a:t>
            </a:r>
          </a:p>
          <a:p>
            <a:pPr algn="ctr"/>
            <a:r>
              <a:rPr lang="ru-RU" sz="2800" b="1" dirty="0" smtClean="0"/>
              <a:t>12 апреля 2961 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7929554" y="571480"/>
            <a:ext cx="1214446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7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0" name="Управляющая кнопка: возврат 9">
            <a:hlinkClick r:id="rId5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email"/>
          <a:stretch>
            <a:fillRect/>
          </a:stretch>
        </p:blipFill>
        <p:spPr>
          <a:xfrm>
            <a:off x="7786710" y="707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3108" y="2143116"/>
            <a:ext cx="4786346" cy="2428892"/>
          </a:xfrm>
          <a:prstGeom prst="roundRect">
            <a:avLst/>
          </a:prstGeom>
          <a:gradFill flip="none" rotWithShape="1">
            <a:gsLst>
              <a:gs pos="0">
                <a:srgbClr val="C89800">
                  <a:shade val="30000"/>
                  <a:satMod val="115000"/>
                </a:srgbClr>
              </a:gs>
              <a:gs pos="50000">
                <a:srgbClr val="C89800">
                  <a:shade val="67500"/>
                  <a:satMod val="115000"/>
                </a:srgbClr>
              </a:gs>
              <a:gs pos="100000">
                <a:srgbClr val="C898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«Береги пулю на три дня.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Стреляй редко, да метко.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Штыком коли крепко.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Пуля - </a:t>
            </a:r>
            <a:r>
              <a:rPr lang="ru-RU" sz="2400" b="1" dirty="0" err="1" smtClean="0">
                <a:solidFill>
                  <a:schemeClr val="tx1"/>
                </a:solidFill>
              </a:rPr>
              <a:t>дура</a:t>
            </a:r>
            <a:r>
              <a:rPr lang="ru-RU" sz="2400" b="1" dirty="0" smtClean="0">
                <a:solidFill>
                  <a:schemeClr val="tx1"/>
                </a:solidFill>
              </a:rPr>
              <a:t>, а штык – молодец».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Кто автор фраз? Где они написаны?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00430" y="5072074"/>
            <a:ext cx="5214974" cy="1000132"/>
          </a:xfrm>
          <a:prstGeom prst="roundRect">
            <a:avLst/>
          </a:prstGeom>
          <a:solidFill>
            <a:srgbClr val="CC99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</a:rPr>
              <a:t>Александр Васильевич Суворов, </a:t>
            </a:r>
          </a:p>
          <a:p>
            <a:pPr algn="ctr"/>
            <a:r>
              <a:rPr lang="ru-RU" sz="2600" b="1" dirty="0" smtClean="0">
                <a:solidFill>
                  <a:schemeClr val="tx1"/>
                </a:solidFill>
              </a:rPr>
              <a:t>книга «Наука побеждать»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85728"/>
            <a:ext cx="6929486" cy="8309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Крылатые фразы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929554" y="500042"/>
            <a:ext cx="1214446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1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C:\Documents and Settings\Admin\Рабочий стол\Колесо истории\картинки\История России\37066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857364"/>
            <a:ext cx="3500462" cy="4192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17725 -3.33333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57224" y="2285992"/>
            <a:ext cx="7715304" cy="1928826"/>
          </a:xfrm>
          <a:prstGeom prst="roundRect">
            <a:avLst/>
          </a:prstGeom>
          <a:gradFill flip="none" rotWithShape="1">
            <a:gsLst>
              <a:gs pos="0">
                <a:srgbClr val="C89800">
                  <a:shade val="30000"/>
                  <a:satMod val="115000"/>
                </a:srgbClr>
              </a:gs>
              <a:gs pos="50000">
                <a:srgbClr val="C89800">
                  <a:shade val="67500"/>
                  <a:satMod val="115000"/>
                </a:srgbClr>
              </a:gs>
              <a:gs pos="100000">
                <a:srgbClr val="C898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Какое выражение на Руси означало «одержать полную победу», «доказать своё бесспорное преимущество»?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8926" y="4714884"/>
            <a:ext cx="3500462" cy="928694"/>
          </a:xfrm>
          <a:prstGeom prst="roundRect">
            <a:avLst/>
          </a:prstGeom>
          <a:solidFill>
            <a:srgbClr val="CC99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Заткнуть за пояс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85728"/>
            <a:ext cx="6929486" cy="8309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Крылатые фразы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929554" y="571480"/>
            <a:ext cx="1214446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2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14876" y="1785926"/>
            <a:ext cx="3929090" cy="3286148"/>
          </a:xfrm>
          <a:prstGeom prst="roundRect">
            <a:avLst/>
          </a:prstGeom>
          <a:gradFill flip="none" rotWithShape="1">
            <a:gsLst>
              <a:gs pos="0">
                <a:srgbClr val="C89800">
                  <a:shade val="30000"/>
                  <a:satMod val="115000"/>
                </a:srgbClr>
              </a:gs>
              <a:gs pos="50000">
                <a:srgbClr val="C89800">
                  <a:shade val="67500"/>
                  <a:satMod val="115000"/>
                </a:srgbClr>
              </a:gs>
              <a:gs pos="100000">
                <a:srgbClr val="C898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Как на Руси называли купцов, изгнанных из гильдии за систематические обманы и обвесы покупателей?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0298" y="5357826"/>
            <a:ext cx="3500462" cy="928694"/>
          </a:xfrm>
          <a:prstGeom prst="roundRect">
            <a:avLst/>
          </a:prstGeom>
          <a:solidFill>
            <a:srgbClr val="CC99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Разгильдяи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85728"/>
            <a:ext cx="6929486" cy="8309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Крылатые фразы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929554" y="571480"/>
            <a:ext cx="1214446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3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17410" name="Picture 2" descr="C:\Documents and Settings\Admin\Рабочий стол\Колесо истории\впервые в России\iii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C9C1B6"/>
              </a:clrFrom>
              <a:clrTo>
                <a:srgbClr val="C9C1B6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8596" y="1785926"/>
            <a:ext cx="4143404" cy="3387232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00496" y="1428736"/>
            <a:ext cx="4786346" cy="4786346"/>
          </a:xfrm>
          <a:prstGeom prst="roundRect">
            <a:avLst/>
          </a:prstGeom>
          <a:gradFill flip="none" rotWithShape="1">
            <a:gsLst>
              <a:gs pos="0">
                <a:srgbClr val="C89800">
                  <a:shade val="30000"/>
                  <a:satMod val="115000"/>
                </a:srgbClr>
              </a:gs>
              <a:gs pos="50000">
                <a:srgbClr val="C89800">
                  <a:shade val="67500"/>
                  <a:satMod val="115000"/>
                </a:srgbClr>
              </a:gs>
              <a:gs pos="100000">
                <a:srgbClr val="C898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Митрополит Филипп неоднократно пытался воспротивиться действиям царя и опричников, часто писал Ивану Грозному с просьбами остановиться. Бумаги те царь уничтожал не читая, произнося  каждый раз одну и ту же фразу.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Как Иван Грозный называл послания митрополита Филиппа?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5643578"/>
            <a:ext cx="3500462" cy="928694"/>
          </a:xfrm>
          <a:prstGeom prst="roundRect">
            <a:avLst/>
          </a:prstGeom>
          <a:solidFill>
            <a:srgbClr val="CC99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Филькина грамота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85728"/>
            <a:ext cx="6929486" cy="8309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Крылатые фразы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929554" y="571480"/>
            <a:ext cx="1214446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4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17410" name="Picture 2" descr="C:\Documents and Settings\Admin\Рабочий стол\Колесо истории\впервые в России\iii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571612"/>
            <a:ext cx="3733800" cy="392430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42910" y="357166"/>
            <a:ext cx="6929486" cy="769441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Продолжить пословицу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357158" y="1357298"/>
            <a:ext cx="500066" cy="500066"/>
          </a:xfrm>
          <a:prstGeom prst="irregularSeal1">
            <a:avLst/>
          </a:prstGeom>
          <a:solidFill>
            <a:srgbClr val="FFC000"/>
          </a:solidFill>
          <a:ln>
            <a:solidFill>
              <a:srgbClr val="D07112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21" name="Пятно 1 20"/>
          <p:cNvSpPr/>
          <p:nvPr/>
        </p:nvSpPr>
        <p:spPr>
          <a:xfrm>
            <a:off x="357158" y="2071678"/>
            <a:ext cx="500066" cy="500066"/>
          </a:xfrm>
          <a:prstGeom prst="irregularSeal1">
            <a:avLst/>
          </a:prstGeom>
          <a:solidFill>
            <a:srgbClr val="FFC000"/>
          </a:solidFill>
          <a:ln>
            <a:solidFill>
              <a:srgbClr val="D07112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22" name="Пятно 1 21"/>
          <p:cNvSpPr/>
          <p:nvPr/>
        </p:nvSpPr>
        <p:spPr>
          <a:xfrm>
            <a:off x="357158" y="2786058"/>
            <a:ext cx="500066" cy="500066"/>
          </a:xfrm>
          <a:prstGeom prst="irregularSeal1">
            <a:avLst/>
          </a:prstGeom>
          <a:solidFill>
            <a:srgbClr val="FFC000"/>
          </a:solidFill>
          <a:ln>
            <a:solidFill>
              <a:srgbClr val="D07112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23" name="Пятно 1 22"/>
          <p:cNvSpPr/>
          <p:nvPr/>
        </p:nvSpPr>
        <p:spPr>
          <a:xfrm>
            <a:off x="285720" y="5572140"/>
            <a:ext cx="500066" cy="571504"/>
          </a:xfrm>
          <a:prstGeom prst="irregularSeal1">
            <a:avLst/>
          </a:prstGeom>
          <a:solidFill>
            <a:srgbClr val="FFC000"/>
          </a:solidFill>
          <a:ln>
            <a:solidFill>
              <a:srgbClr val="D07112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24" name="Пятно 1 23"/>
          <p:cNvSpPr/>
          <p:nvPr/>
        </p:nvSpPr>
        <p:spPr>
          <a:xfrm>
            <a:off x="357158" y="4929198"/>
            <a:ext cx="500066" cy="500066"/>
          </a:xfrm>
          <a:prstGeom prst="irregularSeal1">
            <a:avLst/>
          </a:prstGeom>
          <a:solidFill>
            <a:srgbClr val="FFC000"/>
          </a:solidFill>
          <a:ln>
            <a:solidFill>
              <a:srgbClr val="D07112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25" name="Пятно 1 24"/>
          <p:cNvSpPr/>
          <p:nvPr/>
        </p:nvSpPr>
        <p:spPr>
          <a:xfrm>
            <a:off x="357158" y="3429000"/>
            <a:ext cx="500066" cy="571504"/>
          </a:xfrm>
          <a:prstGeom prst="irregularSeal1">
            <a:avLst/>
          </a:prstGeom>
          <a:solidFill>
            <a:srgbClr val="FFC000"/>
          </a:solidFill>
          <a:ln>
            <a:solidFill>
              <a:srgbClr val="D07112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26" name="Пятно 1 25"/>
          <p:cNvSpPr/>
          <p:nvPr/>
        </p:nvSpPr>
        <p:spPr>
          <a:xfrm>
            <a:off x="357158" y="4214818"/>
            <a:ext cx="500066" cy="500066"/>
          </a:xfrm>
          <a:prstGeom prst="irregularSeal1">
            <a:avLst/>
          </a:prstGeom>
          <a:solidFill>
            <a:srgbClr val="FFC000"/>
          </a:solidFill>
          <a:ln>
            <a:solidFill>
              <a:srgbClr val="D07112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28662" y="1357298"/>
            <a:ext cx="7000924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Родина – мать, …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28662" y="2071678"/>
            <a:ext cx="7000924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Нет ничего краше, чем</a:t>
            </a:r>
            <a:r>
              <a:rPr lang="ru-RU" sz="2400" b="1" dirty="0" smtClean="0"/>
              <a:t> …</a:t>
            </a:r>
            <a:endParaRPr lang="ru-RU" sz="2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28662" y="2786058"/>
            <a:ext cx="7000924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Русский солдат …</a:t>
            </a:r>
            <a:endParaRPr lang="ru-RU" sz="2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57224" y="5643578"/>
            <a:ext cx="792961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Сыновья русских матерей славятся ...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28662" y="3500438"/>
            <a:ext cx="7000924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Если по-русски скроен, то …</a:t>
            </a:r>
            <a:endParaRPr lang="ru-RU" sz="2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28662" y="4214818"/>
            <a:ext cx="7000924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Кто за Родину горой,</a:t>
            </a:r>
            <a:r>
              <a:rPr lang="ru-RU" sz="2400" b="1" dirty="0" smtClean="0"/>
              <a:t> ... </a:t>
            </a:r>
            <a:endParaRPr lang="ru-RU" sz="2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28662" y="4929198"/>
            <a:ext cx="7000924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Если народ един, …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596" y="207167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</a:t>
            </a:r>
            <a:endParaRPr lang="ru-RU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28596" y="135729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28596" y="278605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57158" y="564357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28596" y="350043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28596" y="421481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28596" y="492919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28662" y="1357298"/>
            <a:ext cx="7000924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Родина - мать, </a:t>
            </a:r>
            <a:r>
              <a:rPr lang="ru-RU" sz="2800" b="1" dirty="0" smtClean="0">
                <a:solidFill>
                  <a:srgbClr val="990000"/>
                </a:solidFill>
              </a:rPr>
              <a:t>умей за неё постоять</a:t>
            </a:r>
            <a:r>
              <a:rPr lang="ru-RU" sz="2400" b="1" dirty="0" smtClean="0"/>
              <a:t>.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928662" y="2071678"/>
            <a:ext cx="7000924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rgbClr val="000000"/>
                </a:solidFill>
              </a:rPr>
              <a:t>Нет ничего краше, чем </a:t>
            </a:r>
            <a:r>
              <a:rPr lang="ru-RU" sz="2800" b="1" dirty="0" smtClean="0">
                <a:solidFill>
                  <a:srgbClr val="990000"/>
                </a:solidFill>
              </a:rPr>
              <a:t>Родина наша</a:t>
            </a:r>
            <a:r>
              <a:rPr lang="ru-RU" sz="2400" b="1" dirty="0" smtClean="0"/>
              <a:t>.</a:t>
            </a:r>
            <a:endParaRPr lang="ru-RU" sz="2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28662" y="2786058"/>
            <a:ext cx="7000924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Русский солдат </a:t>
            </a:r>
            <a:r>
              <a:rPr lang="ru-RU" sz="2800" b="1" dirty="0" smtClean="0">
                <a:solidFill>
                  <a:srgbClr val="990000"/>
                </a:solidFill>
              </a:rPr>
              <a:t>не знает преград</a:t>
            </a:r>
            <a:r>
              <a:rPr lang="ru-RU" sz="2400" b="1" dirty="0" smtClean="0"/>
              <a:t>.</a:t>
            </a:r>
            <a:endParaRPr lang="ru-RU" sz="2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57224" y="5643578"/>
            <a:ext cx="792961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Сыновья русских матерей славятся </a:t>
            </a:r>
            <a:r>
              <a:rPr lang="ru-RU" sz="2800" b="1" dirty="0" smtClean="0">
                <a:solidFill>
                  <a:srgbClr val="990000"/>
                </a:solidFill>
              </a:rPr>
              <a:t>удалью богатырей</a:t>
            </a:r>
            <a:r>
              <a:rPr lang="ru-RU" sz="2400" b="1" dirty="0" smtClean="0"/>
              <a:t>.</a:t>
            </a:r>
            <a:endParaRPr lang="ru-RU" sz="2400" dirty="0" smtClean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928662" y="3500438"/>
            <a:ext cx="7000924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Если по-русски скроен, то </a:t>
            </a:r>
            <a:r>
              <a:rPr lang="ru-RU" sz="2800" b="1" dirty="0" smtClean="0">
                <a:solidFill>
                  <a:srgbClr val="990000"/>
                </a:solidFill>
              </a:rPr>
              <a:t>и один в поле воин</a:t>
            </a:r>
            <a:r>
              <a:rPr lang="ru-RU" sz="2400" b="1" dirty="0" smtClean="0"/>
              <a:t>.</a:t>
            </a:r>
            <a:endParaRPr lang="ru-RU" sz="2400" dirty="0" smtClean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928662" y="4214818"/>
            <a:ext cx="7000924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Кто за Родину горой, </a:t>
            </a:r>
            <a:r>
              <a:rPr lang="ru-RU" sz="2800" b="1" dirty="0" smtClean="0">
                <a:solidFill>
                  <a:srgbClr val="990000"/>
                </a:solidFill>
              </a:rPr>
              <a:t>тот истинный герой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r>
              <a:rPr lang="ru-RU" sz="2400" b="1" dirty="0" smtClean="0"/>
              <a:t> </a:t>
            </a:r>
            <a:endParaRPr lang="ru-RU" sz="2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928662" y="4929198"/>
            <a:ext cx="7000924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Если народ един, </a:t>
            </a:r>
            <a:r>
              <a:rPr lang="ru-RU" sz="2800" b="1" dirty="0" smtClean="0">
                <a:solidFill>
                  <a:srgbClr val="990000"/>
                </a:solidFill>
              </a:rPr>
              <a:t>он непобедим</a:t>
            </a:r>
            <a:r>
              <a:rPr lang="ru-RU" sz="2400" b="1" dirty="0" smtClean="0"/>
              <a:t>.</a:t>
            </a:r>
            <a:endParaRPr lang="ru-RU" sz="2400" dirty="0" smtClean="0"/>
          </a:p>
        </p:txBody>
      </p:sp>
      <p:sp>
        <p:nvSpPr>
          <p:cNvPr id="40" name="Управляющая кнопка: возврат 39">
            <a:hlinkClick r:id="rId3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Горизонтальный свиток 40"/>
          <p:cNvSpPr/>
          <p:nvPr/>
        </p:nvSpPr>
        <p:spPr>
          <a:xfrm>
            <a:off x="7929586" y="571480"/>
            <a:ext cx="1214414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5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59"/>
          <p:cNvGrpSpPr/>
          <p:nvPr/>
        </p:nvGrpSpPr>
        <p:grpSpPr>
          <a:xfrm>
            <a:off x="714348" y="928671"/>
            <a:ext cx="6715172" cy="5572164"/>
            <a:chOff x="928662" y="928670"/>
            <a:chExt cx="6715172" cy="5572164"/>
          </a:xfrm>
        </p:grpSpPr>
        <p:pic>
          <p:nvPicPr>
            <p:cNvPr id="5130" name="Picture 10" descr="C:\Documents and Settings\Admin\Рабочий стол\Колесо истории\картинки\История России\13004346_3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28662" y="1000108"/>
              <a:ext cx="4645025" cy="5429288"/>
            </a:xfrm>
            <a:prstGeom prst="rect">
              <a:avLst/>
            </a:prstGeom>
            <a:noFill/>
            <a:ln w="76200">
              <a:solidFill>
                <a:srgbClr val="996633"/>
              </a:solidFill>
            </a:ln>
          </p:spPr>
        </p:pic>
        <p:sp>
          <p:nvSpPr>
            <p:cNvPr id="58" name="Прямоугольник 57"/>
            <p:cNvSpPr/>
            <p:nvPr/>
          </p:nvSpPr>
          <p:spPr>
            <a:xfrm>
              <a:off x="5643570" y="928670"/>
              <a:ext cx="2000264" cy="5572164"/>
            </a:xfrm>
            <a:prstGeom prst="rect">
              <a:avLst/>
            </a:prstGeom>
            <a:ln w="76200">
              <a:solidFill>
                <a:srgbClr val="996633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15 братских республик в составе Союза Советских Социалистических Республик</a:t>
              </a:r>
            </a:p>
            <a:p>
              <a:pPr algn="ctr"/>
              <a:r>
                <a:rPr lang="ru-RU" sz="4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СССР</a:t>
              </a:r>
              <a:endPara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5" name="Picture 2" descr="C:\Documents and Settings\Admin\Рабочий стол\Колесо истории\картинки\История России\145288-1280x10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785795"/>
            <a:ext cx="6929486" cy="5715040"/>
          </a:xfrm>
          <a:prstGeom prst="rect">
            <a:avLst/>
          </a:prstGeom>
          <a:noFill/>
        </p:spPr>
      </p:pic>
      <p:grpSp>
        <p:nvGrpSpPr>
          <p:cNvPr id="13" name="Группа 30"/>
          <p:cNvGrpSpPr/>
          <p:nvPr/>
        </p:nvGrpSpPr>
        <p:grpSpPr>
          <a:xfrm>
            <a:off x="642910" y="857233"/>
            <a:ext cx="6929486" cy="5572164"/>
            <a:chOff x="1285852" y="1142984"/>
            <a:chExt cx="6500858" cy="5072098"/>
          </a:xfrm>
        </p:grpSpPr>
        <p:pic>
          <p:nvPicPr>
            <p:cNvPr id="35" name="Рисунок 34" descr="litovsky_polk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285852" y="1142984"/>
              <a:ext cx="6500858" cy="3857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Прямоугольник 35"/>
            <p:cNvSpPr/>
            <p:nvPr/>
          </p:nvSpPr>
          <p:spPr>
            <a:xfrm>
              <a:off x="1285852" y="4929198"/>
              <a:ext cx="6500858" cy="12858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/>
                <a:t>Бородинское сражение</a:t>
              </a:r>
              <a:endParaRPr lang="ru-RU" sz="3200" b="1" dirty="0"/>
            </a:p>
          </p:txBody>
        </p:sp>
      </p:grpSp>
      <p:pic>
        <p:nvPicPr>
          <p:cNvPr id="5127" name="Picture 7" descr="C:\Documents and Settings\Admin\Рабочий стол\Колесо истории\картинки\История России\24-06-09-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09" y="785795"/>
            <a:ext cx="6858049" cy="5643602"/>
          </a:xfrm>
          <a:prstGeom prst="rect">
            <a:avLst/>
          </a:prstGeom>
          <a:noFill/>
        </p:spPr>
      </p:pic>
      <p:pic>
        <p:nvPicPr>
          <p:cNvPr id="7" name="Picture 1" descr="C:\Documents and Settings\Admin\Рабочий стол\Колесо истории\картинки\История России\1_1b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909" y="928671"/>
            <a:ext cx="6913075" cy="5500726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Колесо истории\картинки\История России\celina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2910" y="857233"/>
            <a:ext cx="6858048" cy="5572164"/>
          </a:xfrm>
          <a:prstGeom prst="rect">
            <a:avLst/>
          </a:prstGeom>
          <a:noFill/>
        </p:spPr>
      </p:pic>
      <p:pic>
        <p:nvPicPr>
          <p:cNvPr id="47" name="Рисунок 46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14348" y="928671"/>
            <a:ext cx="671517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 descr="C:\Documents and Settings\Admin\Рабочий стол\Колесо истории\картинки\История России\kotomka.com_moscow_2139_800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42910" y="928671"/>
            <a:ext cx="6786610" cy="5572164"/>
          </a:xfrm>
          <a:prstGeom prst="rect">
            <a:avLst/>
          </a:prstGeom>
          <a:noFill/>
        </p:spPr>
      </p:pic>
      <p:pic>
        <p:nvPicPr>
          <p:cNvPr id="5142" name="Picture 22" descr="C:\Documents and Settings\Admin\Рабочий стол\Колесо истории\картинки\История России\184cd75f0d82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14348" y="1000109"/>
            <a:ext cx="6715172" cy="5429288"/>
          </a:xfrm>
          <a:prstGeom prst="rect">
            <a:avLst/>
          </a:prstGeom>
          <a:noFill/>
        </p:spPr>
      </p:pic>
      <p:pic>
        <p:nvPicPr>
          <p:cNvPr id="5143" name="Picture 23" descr="C:\Documents and Settings\Admin\Рабочий стол\Колесо истории\картинки\История России\0_6b063_f564c4b4_XL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42910" y="928671"/>
            <a:ext cx="6786610" cy="5500726"/>
          </a:xfrm>
          <a:prstGeom prst="rect">
            <a:avLst/>
          </a:prstGeom>
          <a:noFill/>
        </p:spPr>
      </p:pic>
      <p:pic>
        <p:nvPicPr>
          <p:cNvPr id="80" name="WAP_4iK_RU_Neposedy_-_Moya_Ross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email"/>
          <a:stretch>
            <a:fillRect/>
          </a:stretch>
        </p:blipFill>
        <p:spPr>
          <a:xfrm>
            <a:off x="0" y="7072338"/>
            <a:ext cx="304800" cy="304800"/>
          </a:xfrm>
          <a:prstGeom prst="rect">
            <a:avLst/>
          </a:prstGeom>
        </p:spPr>
      </p:pic>
      <p:grpSp>
        <p:nvGrpSpPr>
          <p:cNvPr id="14" name="Группа 75"/>
          <p:cNvGrpSpPr/>
          <p:nvPr/>
        </p:nvGrpSpPr>
        <p:grpSpPr>
          <a:xfrm>
            <a:off x="642910" y="928671"/>
            <a:ext cx="6786610" cy="5572164"/>
            <a:chOff x="928662" y="928671"/>
            <a:chExt cx="6715172" cy="5561040"/>
          </a:xfrm>
        </p:grpSpPr>
        <p:pic>
          <p:nvPicPr>
            <p:cNvPr id="5139" name="Picture 19" descr="C:\Documents and Settings\Admin\Рабочий стол\Колесо истории\картинки\История России\BLA_4_11_2.jp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928662" y="928671"/>
              <a:ext cx="6715172" cy="4473984"/>
            </a:xfrm>
            <a:prstGeom prst="rect">
              <a:avLst/>
            </a:prstGeom>
            <a:noFill/>
          </p:spPr>
        </p:pic>
        <p:pic>
          <p:nvPicPr>
            <p:cNvPr id="5140" name="Picture 20" descr="C:\Documents and Settings\Admin\Рабочий стол\Колесо истории\картинки\История России\51.jp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928662" y="4500570"/>
              <a:ext cx="6715172" cy="1989141"/>
            </a:xfrm>
            <a:prstGeom prst="rect">
              <a:avLst/>
            </a:prstGeom>
            <a:noFill/>
          </p:spPr>
        </p:pic>
      </p:grpSp>
      <p:pic>
        <p:nvPicPr>
          <p:cNvPr id="5138" name="Picture 18" descr="C:\Documents and Settings\Admin\Рабочий стол\Колесо истории\картинки\История России\496C0525-1D59-496F-9106-19B55B0AC83D_s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42910" y="928671"/>
            <a:ext cx="6786610" cy="5429288"/>
          </a:xfrm>
          <a:prstGeom prst="rect">
            <a:avLst/>
          </a:prstGeom>
          <a:noFill/>
        </p:spPr>
      </p:pic>
      <p:pic>
        <p:nvPicPr>
          <p:cNvPr id="5137" name="Picture 17" descr="C:\Documents and Settings\Admin\Рабочий стол\Колесо истории\картинки\История России\putin-medvedev-404_670501c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42910" y="928671"/>
            <a:ext cx="6786610" cy="5500726"/>
          </a:xfrm>
          <a:prstGeom prst="rect">
            <a:avLst/>
          </a:prstGeom>
          <a:noFill/>
        </p:spPr>
      </p:pic>
      <p:pic>
        <p:nvPicPr>
          <p:cNvPr id="5136" name="Picture 16" descr="C:\Documents and Settings\Admin\Рабочий стол\Колесо истории\картинки\История России\Vladimir_Putin_with_Boris_Yeltsin-2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42910" y="928671"/>
            <a:ext cx="6786610" cy="5500726"/>
          </a:xfrm>
          <a:prstGeom prst="rect">
            <a:avLst/>
          </a:prstGeom>
          <a:noFill/>
        </p:spPr>
      </p:pic>
      <p:grpSp>
        <p:nvGrpSpPr>
          <p:cNvPr id="15" name="Группа 69"/>
          <p:cNvGrpSpPr/>
          <p:nvPr/>
        </p:nvGrpSpPr>
        <p:grpSpPr>
          <a:xfrm>
            <a:off x="642910" y="928671"/>
            <a:ext cx="6786610" cy="5500726"/>
            <a:chOff x="928661" y="1000108"/>
            <a:chExt cx="6643735" cy="5429288"/>
          </a:xfrm>
        </p:grpSpPr>
        <p:pic>
          <p:nvPicPr>
            <p:cNvPr id="5133" name="Picture 13" descr="C:\Documents and Settings\Admin\Рабочий стол\Колесо истории\картинки\История России\63853.JPEG"/>
            <p:cNvPicPr>
              <a:picLocks noChangeAspect="1" noChangeArrowheads="1"/>
            </p:cNvPicPr>
            <p:nvPr/>
          </p:nvPicPr>
          <p:blipFill>
            <a:blip r:embed="rId20" cstate="email"/>
            <a:srcRect/>
            <a:stretch>
              <a:fillRect/>
            </a:stretch>
          </p:blipFill>
          <p:spPr bwMode="auto">
            <a:xfrm>
              <a:off x="928661" y="1000108"/>
              <a:ext cx="6641195" cy="4643470"/>
            </a:xfrm>
            <a:prstGeom prst="rect">
              <a:avLst/>
            </a:prstGeom>
            <a:noFill/>
          </p:spPr>
        </p:pic>
        <p:sp>
          <p:nvSpPr>
            <p:cNvPr id="69" name="Прямоугольник 68"/>
            <p:cNvSpPr/>
            <p:nvPr/>
          </p:nvSpPr>
          <p:spPr>
            <a:xfrm>
              <a:off x="928662" y="5643578"/>
              <a:ext cx="6643734" cy="7858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Выступление Ельцина Б.Н. у здания Правительства на танке Таманской дивизии</a:t>
              </a:r>
              <a:endParaRPr lang="ru-RU" sz="2400" b="1" dirty="0"/>
            </a:p>
          </p:txBody>
        </p:sp>
      </p:grpSp>
      <p:pic>
        <p:nvPicPr>
          <p:cNvPr id="5132" name="Picture 12" descr="C:\Documents and Settings\Admin\Рабочий стол\Колесо истории\картинки\История России\gal1068_5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642910" y="928672"/>
            <a:ext cx="6786000" cy="5442938"/>
          </a:xfrm>
          <a:prstGeom prst="rect">
            <a:avLst/>
          </a:prstGeom>
          <a:noFill/>
        </p:spPr>
      </p:pic>
      <p:pic>
        <p:nvPicPr>
          <p:cNvPr id="5129" name="Picture 9" descr="C:\Documents and Settings\Admin\Рабочий стол\Колесо истории\картинки\История России\vid4.jp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642910" y="928671"/>
            <a:ext cx="6786000" cy="5516684"/>
          </a:xfrm>
          <a:prstGeom prst="rect">
            <a:avLst/>
          </a:prstGeom>
          <a:noFill/>
        </p:spPr>
      </p:pic>
      <p:grpSp>
        <p:nvGrpSpPr>
          <p:cNvPr id="16" name="Группа 56"/>
          <p:cNvGrpSpPr/>
          <p:nvPr/>
        </p:nvGrpSpPr>
        <p:grpSpPr>
          <a:xfrm>
            <a:off x="642910" y="928671"/>
            <a:ext cx="6786000" cy="5500800"/>
            <a:chOff x="928662" y="1071546"/>
            <a:chExt cx="6715172" cy="5357850"/>
          </a:xfrm>
        </p:grpSpPr>
        <p:pic>
          <p:nvPicPr>
            <p:cNvPr id="5128" name="Picture 8" descr="C:\Documents and Settings\Admin\Рабочий стол\Колесо истории\картинки\История России\c37e81dd682e.jpg"/>
            <p:cNvPicPr>
              <a:picLocks noChangeAspect="1" noChangeArrowheads="1"/>
            </p:cNvPicPr>
            <p:nvPr/>
          </p:nvPicPr>
          <p:blipFill>
            <a:blip r:embed="rId23" cstate="email"/>
            <a:srcRect/>
            <a:stretch>
              <a:fillRect/>
            </a:stretch>
          </p:blipFill>
          <p:spPr bwMode="auto">
            <a:xfrm>
              <a:off x="928662" y="1071546"/>
              <a:ext cx="6715172" cy="4378292"/>
            </a:xfrm>
            <a:prstGeom prst="rect">
              <a:avLst/>
            </a:prstGeom>
            <a:noFill/>
          </p:spPr>
        </p:pic>
        <p:sp>
          <p:nvSpPr>
            <p:cNvPr id="56" name="Прямоугольник 55"/>
            <p:cNvSpPr/>
            <p:nvPr/>
          </p:nvSpPr>
          <p:spPr>
            <a:xfrm>
              <a:off x="928662" y="5429264"/>
              <a:ext cx="6715172" cy="10001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Развитие сельского хозяйства</a:t>
              </a:r>
              <a:endParaRPr lang="ru-RU" sz="2800" b="1" dirty="0"/>
            </a:p>
          </p:txBody>
        </p:sp>
      </p:grpSp>
      <p:pic>
        <p:nvPicPr>
          <p:cNvPr id="12" name="Picture 7" descr="C:\Documents and Settings\Admin\Рабочий стол\Колесо истории\картинки\История России\33378.jp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642911" y="928671"/>
            <a:ext cx="6786609" cy="5500800"/>
          </a:xfrm>
          <a:prstGeom prst="rect">
            <a:avLst/>
          </a:prstGeom>
          <a:noFill/>
        </p:spPr>
      </p:pic>
      <p:pic>
        <p:nvPicPr>
          <p:cNvPr id="11" name="Picture 6" descr="C:\Documents and Settings\Admin\Рабочий стол\Колесо истории\картинки\История России\R - Bam3007.jp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642910" y="928671"/>
            <a:ext cx="6858048" cy="5500726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Колесо истории\картинки\История России\0a016206c375_3.jp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642910" y="928671"/>
            <a:ext cx="6858048" cy="5500726"/>
          </a:xfrm>
          <a:prstGeom prst="rect">
            <a:avLst/>
          </a:prstGeom>
          <a:noFill/>
        </p:spPr>
      </p:pic>
      <p:pic>
        <p:nvPicPr>
          <p:cNvPr id="10" name="Picture 4" descr="C:\Documents and Settings\Admin\Рабочий стол\Колесо истории\картинки\История России\3RIA-378927-Preview.jp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642910" y="928671"/>
            <a:ext cx="6786610" cy="5500726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Колесо истории\картинки\История России\85bf9f462e6849da050b631a219_prev.jp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642910" y="928671"/>
            <a:ext cx="6858048" cy="5500726"/>
          </a:xfrm>
          <a:prstGeom prst="rect">
            <a:avLst/>
          </a:prstGeom>
          <a:noFill/>
        </p:spPr>
      </p:pic>
      <p:pic>
        <p:nvPicPr>
          <p:cNvPr id="55" name="Picture 5" descr="C:\Documents and Settings\Admin\Рабочий стол\Колесо истории\картинки\История России\ef98b28e9f0d.jpg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642910" y="857233"/>
            <a:ext cx="6858048" cy="5500726"/>
          </a:xfrm>
          <a:prstGeom prst="rect">
            <a:avLst/>
          </a:prstGeom>
          <a:noFill/>
        </p:spPr>
      </p:pic>
      <p:grpSp>
        <p:nvGrpSpPr>
          <p:cNvPr id="17" name="Группа 53"/>
          <p:cNvGrpSpPr/>
          <p:nvPr/>
        </p:nvGrpSpPr>
        <p:grpSpPr>
          <a:xfrm>
            <a:off x="642910" y="857233"/>
            <a:ext cx="6929486" cy="5572164"/>
            <a:chOff x="1142976" y="1071546"/>
            <a:chExt cx="6650228" cy="5214974"/>
          </a:xfrm>
        </p:grpSpPr>
        <p:pic>
          <p:nvPicPr>
            <p:cNvPr id="5126" name="Picture 6" descr="C:\Documents and Settings\Admin\Рабочий стол\Колесо истории\картинки\История России\7.jpg"/>
            <p:cNvPicPr>
              <a:picLocks noChangeAspect="1" noChangeArrowheads="1"/>
            </p:cNvPicPr>
            <p:nvPr/>
          </p:nvPicPr>
          <p:blipFill>
            <a:blip r:embed="rId30" cstate="email"/>
            <a:srcRect/>
            <a:stretch>
              <a:fillRect/>
            </a:stretch>
          </p:blipFill>
          <p:spPr bwMode="auto">
            <a:xfrm>
              <a:off x="1142976" y="1071546"/>
              <a:ext cx="6650228" cy="4572032"/>
            </a:xfrm>
            <a:prstGeom prst="rect">
              <a:avLst/>
            </a:prstGeom>
            <a:noFill/>
          </p:spPr>
        </p:pic>
        <p:sp>
          <p:nvSpPr>
            <p:cNvPr id="53" name="Прямоугольник 52"/>
            <p:cNvSpPr/>
            <p:nvPr/>
          </p:nvSpPr>
          <p:spPr>
            <a:xfrm>
              <a:off x="1142976" y="5572140"/>
              <a:ext cx="6643734" cy="7143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Парад Победы на Красной Площади</a:t>
              </a:r>
              <a:endParaRPr lang="ru-RU" sz="2800" b="1" dirty="0"/>
            </a:p>
          </p:txBody>
        </p:sp>
      </p:grpSp>
      <p:grpSp>
        <p:nvGrpSpPr>
          <p:cNvPr id="21" name="Группа 51"/>
          <p:cNvGrpSpPr/>
          <p:nvPr/>
        </p:nvGrpSpPr>
        <p:grpSpPr>
          <a:xfrm>
            <a:off x="642910" y="857233"/>
            <a:ext cx="6929486" cy="5572164"/>
            <a:chOff x="1142976" y="1071546"/>
            <a:chExt cx="6643734" cy="5214974"/>
          </a:xfrm>
        </p:grpSpPr>
        <p:pic>
          <p:nvPicPr>
            <p:cNvPr id="5124" name="Picture 4" descr="C:\Documents and Settings\Admin\Рабочий стол\Колесо истории\картинки\История России\foto_007.jpg"/>
            <p:cNvPicPr>
              <a:picLocks noChangeAspect="1" noChangeArrowheads="1"/>
            </p:cNvPicPr>
            <p:nvPr/>
          </p:nvPicPr>
          <p:blipFill>
            <a:blip r:embed="rId31" cstate="email"/>
            <a:srcRect/>
            <a:stretch>
              <a:fillRect/>
            </a:stretch>
          </p:blipFill>
          <p:spPr bwMode="auto">
            <a:xfrm>
              <a:off x="1142976" y="1071546"/>
              <a:ext cx="6637254" cy="4429156"/>
            </a:xfrm>
            <a:prstGeom prst="rect">
              <a:avLst/>
            </a:prstGeom>
            <a:noFill/>
          </p:spPr>
        </p:pic>
        <p:sp>
          <p:nvSpPr>
            <p:cNvPr id="51" name="Прямоугольник 50"/>
            <p:cNvSpPr/>
            <p:nvPr/>
          </p:nvSpPr>
          <p:spPr>
            <a:xfrm>
              <a:off x="1142976" y="5429264"/>
              <a:ext cx="6643734" cy="85725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Великая Отечественная война</a:t>
              </a:r>
            </a:p>
            <a:p>
              <a:pPr algn="ctr"/>
              <a:r>
                <a:rPr lang="ru-RU" sz="2800" b="1" dirty="0" smtClean="0"/>
                <a:t>1941-1945</a:t>
              </a:r>
              <a:endParaRPr lang="ru-RU" sz="2800" b="1" dirty="0"/>
            </a:p>
          </p:txBody>
        </p:sp>
      </p:grpSp>
      <p:pic>
        <p:nvPicPr>
          <p:cNvPr id="5123" name="Picture 3" descr="C:\Documents and Settings\Admin\Рабочий стол\Колесо истории\картинки\История России\file_20100128194408.jpg"/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>
            <a:off x="642910" y="857233"/>
            <a:ext cx="6858048" cy="5572164"/>
          </a:xfrm>
          <a:prstGeom prst="rect">
            <a:avLst/>
          </a:prstGeom>
          <a:noFill/>
        </p:spPr>
      </p:pic>
      <p:grpSp>
        <p:nvGrpSpPr>
          <p:cNvPr id="26" name="Группа 49"/>
          <p:cNvGrpSpPr/>
          <p:nvPr/>
        </p:nvGrpSpPr>
        <p:grpSpPr>
          <a:xfrm>
            <a:off x="642910" y="857233"/>
            <a:ext cx="6929486" cy="5572164"/>
            <a:chOff x="1142976" y="1071546"/>
            <a:chExt cx="6572296" cy="5214974"/>
          </a:xfrm>
        </p:grpSpPr>
        <p:pic>
          <p:nvPicPr>
            <p:cNvPr id="5122" name="Picture 2" descr="C:\Documents and Settings\Admin\Рабочий стол\Колесо истории\картинки\История России\72fc5b336954c9fa850577ac6bb.jpg"/>
            <p:cNvPicPr>
              <a:picLocks noChangeAspect="1" noChangeArrowheads="1"/>
            </p:cNvPicPr>
            <p:nvPr/>
          </p:nvPicPr>
          <p:blipFill>
            <a:blip r:embed="rId33" cstate="email"/>
            <a:srcRect/>
            <a:stretch>
              <a:fillRect/>
            </a:stretch>
          </p:blipFill>
          <p:spPr bwMode="auto">
            <a:xfrm>
              <a:off x="1142976" y="1071546"/>
              <a:ext cx="6572296" cy="4377910"/>
            </a:xfrm>
            <a:prstGeom prst="rect">
              <a:avLst/>
            </a:prstGeom>
            <a:noFill/>
          </p:spPr>
        </p:pic>
        <p:sp>
          <p:nvSpPr>
            <p:cNvPr id="42" name="Прямоугольник 41"/>
            <p:cNvSpPr/>
            <p:nvPr/>
          </p:nvSpPr>
          <p:spPr>
            <a:xfrm>
              <a:off x="1142976" y="5214950"/>
              <a:ext cx="6572296" cy="107157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Крейсер «Аврора», возвестивший своим залпом о начале новой эпохи</a:t>
              </a:r>
              <a:endParaRPr lang="ru-RU" sz="2800" b="1" dirty="0"/>
            </a:p>
          </p:txBody>
        </p:sp>
      </p:grpSp>
      <p:grpSp>
        <p:nvGrpSpPr>
          <p:cNvPr id="27" name="Группа 40"/>
          <p:cNvGrpSpPr/>
          <p:nvPr/>
        </p:nvGrpSpPr>
        <p:grpSpPr>
          <a:xfrm>
            <a:off x="642910" y="857233"/>
            <a:ext cx="6929486" cy="5643602"/>
            <a:chOff x="1142976" y="1071546"/>
            <a:chExt cx="6572296" cy="5214974"/>
          </a:xfrm>
        </p:grpSpPr>
        <p:pic>
          <p:nvPicPr>
            <p:cNvPr id="6" name="Picture 1" descr="C:\Documents and Settings\Admin\Рабочий стол\Колесо истории\картинки\История России\0_68b84_b68863b_XL.jpg"/>
            <p:cNvPicPr>
              <a:picLocks noChangeAspect="1" noChangeArrowheads="1"/>
            </p:cNvPicPr>
            <p:nvPr/>
          </p:nvPicPr>
          <p:blipFill>
            <a:blip r:embed="rId34" cstate="email"/>
            <a:srcRect/>
            <a:stretch>
              <a:fillRect/>
            </a:stretch>
          </p:blipFill>
          <p:spPr bwMode="auto">
            <a:xfrm>
              <a:off x="1142976" y="1071546"/>
              <a:ext cx="6572296" cy="3946773"/>
            </a:xfrm>
            <a:prstGeom prst="rect">
              <a:avLst/>
            </a:prstGeom>
            <a:noFill/>
          </p:spPr>
        </p:pic>
        <p:sp>
          <p:nvSpPr>
            <p:cNvPr id="40" name="Прямоугольник 39"/>
            <p:cNvSpPr/>
            <p:nvPr/>
          </p:nvSpPr>
          <p:spPr>
            <a:xfrm>
              <a:off x="1142976" y="5000636"/>
              <a:ext cx="6572296" cy="12858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/>
                <a:t>Штурм Зимнего Дворца</a:t>
              </a:r>
              <a:endParaRPr lang="ru-RU" sz="3200" b="1" dirty="0"/>
            </a:p>
          </p:txBody>
        </p:sp>
      </p:grpSp>
      <p:grpSp>
        <p:nvGrpSpPr>
          <p:cNvPr id="31" name="Группа 15"/>
          <p:cNvGrpSpPr/>
          <p:nvPr/>
        </p:nvGrpSpPr>
        <p:grpSpPr>
          <a:xfrm>
            <a:off x="642910" y="857233"/>
            <a:ext cx="6929486" cy="5572164"/>
            <a:chOff x="1142976" y="1142984"/>
            <a:chExt cx="6572296" cy="5072098"/>
          </a:xfrm>
        </p:grpSpPr>
        <p:pic>
          <p:nvPicPr>
            <p:cNvPr id="38" name="Picture 1" descr="C:\Documents and Settings\Admin\Рабочий стол\Колесо истории\картинки\История России\495_50033.jpg"/>
            <p:cNvPicPr>
              <a:picLocks noChangeAspect="1" noChangeArrowheads="1"/>
            </p:cNvPicPr>
            <p:nvPr/>
          </p:nvPicPr>
          <p:blipFill>
            <a:blip r:embed="rId35" cstate="email"/>
            <a:srcRect/>
            <a:stretch>
              <a:fillRect/>
            </a:stretch>
          </p:blipFill>
          <p:spPr bwMode="auto">
            <a:xfrm>
              <a:off x="1142976" y="1142984"/>
              <a:ext cx="4102558" cy="5072098"/>
            </a:xfrm>
            <a:prstGeom prst="rect">
              <a:avLst/>
            </a:prstGeom>
            <a:noFill/>
          </p:spPr>
        </p:pic>
        <p:sp>
          <p:nvSpPr>
            <p:cNvPr id="39" name="Прямоугольник 38"/>
            <p:cNvSpPr/>
            <p:nvPr/>
          </p:nvSpPr>
          <p:spPr>
            <a:xfrm>
              <a:off x="5214942" y="1142984"/>
              <a:ext cx="2500330" cy="507209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Кутузов Михаил Илларионович</a:t>
              </a:r>
            </a:p>
            <a:p>
              <a:pPr algn="ctr"/>
              <a:r>
                <a:rPr lang="ru-RU" sz="2800" b="1" dirty="0" smtClean="0"/>
                <a:t>1748-1813</a:t>
              </a:r>
              <a:endParaRPr lang="ru-RU" sz="2800" b="1" dirty="0"/>
            </a:p>
          </p:txBody>
        </p:sp>
      </p:grpSp>
      <p:pic>
        <p:nvPicPr>
          <p:cNvPr id="30" name="Рисунок 29" descr="Borodino.jpg"/>
          <p:cNvPicPr>
            <a:picLocks noChangeAspect="1"/>
          </p:cNvPicPr>
          <p:nvPr/>
        </p:nvPicPr>
        <p:blipFill>
          <a:blip r:embed="rId36" cstate="email"/>
          <a:srcRect/>
          <a:stretch>
            <a:fillRect/>
          </a:stretch>
        </p:blipFill>
        <p:spPr bwMode="auto">
          <a:xfrm>
            <a:off x="642910" y="857233"/>
            <a:ext cx="692948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Группа 26"/>
          <p:cNvGrpSpPr/>
          <p:nvPr/>
        </p:nvGrpSpPr>
        <p:grpSpPr>
          <a:xfrm>
            <a:off x="642910" y="857233"/>
            <a:ext cx="6929486" cy="5643602"/>
            <a:chOff x="1285852" y="1142984"/>
            <a:chExt cx="6500858" cy="5000660"/>
          </a:xfrm>
        </p:grpSpPr>
        <p:pic>
          <p:nvPicPr>
            <p:cNvPr id="28" name="Picture 1" descr="C:\Documents and Settings\Admin\Рабочий стол\Колесо истории\картинки\История России\800_8a3a5f62c5fe02da31f17733bca8f316.jpg"/>
            <p:cNvPicPr>
              <a:picLocks noChangeAspect="1" noChangeArrowheads="1"/>
            </p:cNvPicPr>
            <p:nvPr/>
          </p:nvPicPr>
          <p:blipFill>
            <a:blip r:embed="rId37" cstate="email"/>
            <a:srcRect/>
            <a:stretch>
              <a:fillRect/>
            </a:stretch>
          </p:blipFill>
          <p:spPr bwMode="auto">
            <a:xfrm>
              <a:off x="1285852" y="1142984"/>
              <a:ext cx="4786346" cy="5000660"/>
            </a:xfrm>
            <a:prstGeom prst="rect">
              <a:avLst/>
            </a:prstGeom>
            <a:noFill/>
          </p:spPr>
        </p:pic>
        <p:sp>
          <p:nvSpPr>
            <p:cNvPr id="29" name="Прямоугольник 28"/>
            <p:cNvSpPr/>
            <p:nvPr/>
          </p:nvSpPr>
          <p:spPr>
            <a:xfrm>
              <a:off x="5929322" y="1142984"/>
              <a:ext cx="1857388" cy="50006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Памятник Ломоносову на площади МГУ, который носит имя Великого учёного</a:t>
              </a:r>
              <a:endParaRPr lang="ru-RU" sz="2400" b="1" dirty="0"/>
            </a:p>
          </p:txBody>
        </p:sp>
      </p:grpSp>
      <p:grpSp>
        <p:nvGrpSpPr>
          <p:cNvPr id="37" name="Группа 25"/>
          <p:cNvGrpSpPr/>
          <p:nvPr/>
        </p:nvGrpSpPr>
        <p:grpSpPr>
          <a:xfrm>
            <a:off x="642910" y="857234"/>
            <a:ext cx="6929486" cy="5572164"/>
            <a:chOff x="1142976" y="1077113"/>
            <a:chExt cx="6572296" cy="5137969"/>
          </a:xfrm>
        </p:grpSpPr>
        <p:pic>
          <p:nvPicPr>
            <p:cNvPr id="5121" name="Picture 1" descr="C:\Documents and Settings\Admin\Рабочий стол\Колесо истории\картинки\История России\kes-fron.jpg"/>
            <p:cNvPicPr>
              <a:picLocks noChangeAspect="1" noChangeArrowheads="1"/>
            </p:cNvPicPr>
            <p:nvPr/>
          </p:nvPicPr>
          <p:blipFill>
            <a:blip r:embed="rId38" cstate="email"/>
            <a:srcRect/>
            <a:stretch>
              <a:fillRect/>
            </a:stretch>
          </p:blipFill>
          <p:spPr bwMode="auto">
            <a:xfrm>
              <a:off x="1142976" y="1142984"/>
              <a:ext cx="3749220" cy="5072098"/>
            </a:xfrm>
            <a:prstGeom prst="rect">
              <a:avLst/>
            </a:prstGeom>
            <a:noFill/>
          </p:spPr>
        </p:pic>
        <p:sp>
          <p:nvSpPr>
            <p:cNvPr id="25" name="Прямоугольник 24"/>
            <p:cNvSpPr/>
            <p:nvPr/>
          </p:nvSpPr>
          <p:spPr>
            <a:xfrm>
              <a:off x="4857752" y="1077113"/>
              <a:ext cx="2857520" cy="513796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Ломоносов Михаил Васильевич</a:t>
              </a:r>
            </a:p>
            <a:p>
              <a:pPr algn="ctr"/>
              <a:r>
                <a:rPr lang="ru-RU" sz="2800" b="1" dirty="0" smtClean="0"/>
                <a:t>1711-1765</a:t>
              </a:r>
              <a:endParaRPr lang="ru-RU" sz="2800" b="1" dirty="0"/>
            </a:p>
          </p:txBody>
        </p:sp>
      </p:grpSp>
      <p:pic>
        <p:nvPicPr>
          <p:cNvPr id="24" name="Рисунок 23" descr="Полтавская битва 1.jpg"/>
          <p:cNvPicPr>
            <a:picLocks noChangeAspect="1"/>
          </p:cNvPicPr>
          <p:nvPr/>
        </p:nvPicPr>
        <p:blipFill>
          <a:blip r:embed="rId39" cstate="email"/>
          <a:srcRect/>
          <a:stretch>
            <a:fillRect/>
          </a:stretch>
        </p:blipFill>
        <p:spPr bwMode="auto">
          <a:xfrm>
            <a:off x="642910" y="785795"/>
            <a:ext cx="694066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Группа 20"/>
          <p:cNvGrpSpPr/>
          <p:nvPr/>
        </p:nvGrpSpPr>
        <p:grpSpPr>
          <a:xfrm>
            <a:off x="642910" y="785795"/>
            <a:ext cx="6929486" cy="5715040"/>
            <a:chOff x="1285852" y="1142984"/>
            <a:chExt cx="6500858" cy="5000660"/>
          </a:xfrm>
        </p:grpSpPr>
        <p:pic>
          <p:nvPicPr>
            <p:cNvPr id="22" name="Рисунок 21" descr="poltavskaya_bitva_580.jpg"/>
            <p:cNvPicPr>
              <a:picLocks noChangeAspect="1"/>
            </p:cNvPicPr>
            <p:nvPr/>
          </p:nvPicPr>
          <p:blipFill>
            <a:blip r:embed="rId40" cstate="email"/>
            <a:srcRect/>
            <a:stretch>
              <a:fillRect/>
            </a:stretch>
          </p:blipFill>
          <p:spPr bwMode="auto">
            <a:xfrm>
              <a:off x="1285852" y="1142984"/>
              <a:ext cx="6500858" cy="4340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Прямоугольник 22"/>
            <p:cNvSpPr/>
            <p:nvPr/>
          </p:nvSpPr>
          <p:spPr>
            <a:xfrm>
              <a:off x="1285852" y="5429264"/>
              <a:ext cx="6500858" cy="7143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/>
                <a:t>Битва под Полтавой</a:t>
              </a:r>
              <a:endParaRPr lang="ru-RU" sz="3200" b="1" dirty="0"/>
            </a:p>
          </p:txBody>
        </p:sp>
      </p:grpSp>
      <p:pic>
        <p:nvPicPr>
          <p:cNvPr id="20" name="Рисунок 19"/>
          <p:cNvPicPr/>
          <p:nvPr/>
        </p:nvPicPr>
        <p:blipFill>
          <a:blip r:embed="rId41" cstate="email"/>
          <a:srcRect/>
          <a:stretch>
            <a:fillRect/>
          </a:stretch>
        </p:blipFill>
        <p:spPr bwMode="auto">
          <a:xfrm>
            <a:off x="642910" y="785795"/>
            <a:ext cx="692948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Группа 16"/>
          <p:cNvGrpSpPr/>
          <p:nvPr/>
        </p:nvGrpSpPr>
        <p:grpSpPr>
          <a:xfrm>
            <a:off x="642910" y="785795"/>
            <a:ext cx="6929486" cy="5643602"/>
            <a:chOff x="1285852" y="1142984"/>
            <a:chExt cx="6500858" cy="5072098"/>
          </a:xfrm>
        </p:grpSpPr>
        <p:pic>
          <p:nvPicPr>
            <p:cNvPr id="18" name="Picture 2" descr="C:\Documents and Settings\Admin\Рабочий стол\Колесо истории\картинки\История России\79696533_795555_Grajdanin_Kyzma_Minin_i_knyaz_Dmitrii_Pojarskii__1612_god_F_A_Moskvitin.jpg"/>
            <p:cNvPicPr>
              <a:picLocks noChangeAspect="1" noChangeArrowheads="1"/>
            </p:cNvPicPr>
            <p:nvPr/>
          </p:nvPicPr>
          <p:blipFill>
            <a:blip r:embed="rId42" cstate="email"/>
            <a:srcRect/>
            <a:stretch>
              <a:fillRect/>
            </a:stretch>
          </p:blipFill>
          <p:spPr bwMode="auto">
            <a:xfrm>
              <a:off x="1285852" y="1142984"/>
              <a:ext cx="4670440" cy="5072098"/>
            </a:xfrm>
            <a:prstGeom prst="rect">
              <a:avLst/>
            </a:prstGeom>
            <a:noFill/>
          </p:spPr>
        </p:pic>
        <p:sp>
          <p:nvSpPr>
            <p:cNvPr id="19" name="Прямоугольник 18"/>
            <p:cNvSpPr/>
            <p:nvPr/>
          </p:nvSpPr>
          <p:spPr>
            <a:xfrm>
              <a:off x="5786446" y="1142984"/>
              <a:ext cx="2000264" cy="507209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Кузьма Минин </a:t>
              </a:r>
            </a:p>
            <a:p>
              <a:pPr algn="ctr"/>
              <a:r>
                <a:rPr lang="ru-RU" sz="2800" b="1" dirty="0" smtClean="0"/>
                <a:t>и </a:t>
              </a:r>
            </a:p>
            <a:p>
              <a:pPr algn="ctr"/>
              <a:r>
                <a:rPr lang="ru-RU" sz="2800" b="1" dirty="0" smtClean="0"/>
                <a:t>Дмитрий Пожарский</a:t>
              </a:r>
              <a:endParaRPr lang="ru-RU" sz="2800" b="1" dirty="0"/>
            </a:p>
          </p:txBody>
        </p:sp>
      </p:grpSp>
      <p:grpSp>
        <p:nvGrpSpPr>
          <p:cNvPr id="44" name="Группа 3"/>
          <p:cNvGrpSpPr/>
          <p:nvPr/>
        </p:nvGrpSpPr>
        <p:grpSpPr>
          <a:xfrm>
            <a:off x="642910" y="785795"/>
            <a:ext cx="6929486" cy="5643602"/>
            <a:chOff x="1285852" y="1214422"/>
            <a:chExt cx="6500859" cy="4857784"/>
          </a:xfrm>
        </p:grpSpPr>
        <p:pic>
          <p:nvPicPr>
            <p:cNvPr id="2" name="Рисунок 1" descr="kulikbitva.gif"/>
            <p:cNvPicPr>
              <a:picLocks noChangeAspect="1"/>
            </p:cNvPicPr>
            <p:nvPr/>
          </p:nvPicPr>
          <p:blipFill>
            <a:blip r:embed="rId43" cstate="email"/>
            <a:srcRect/>
            <a:stretch>
              <a:fillRect/>
            </a:stretch>
          </p:blipFill>
          <p:spPr bwMode="auto">
            <a:xfrm>
              <a:off x="1285853" y="1214422"/>
              <a:ext cx="6500858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1285852" y="4929198"/>
              <a:ext cx="6500858" cy="114300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Куликовская битва</a:t>
              </a:r>
              <a:endPara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45" name="Группа 63"/>
          <p:cNvGrpSpPr/>
          <p:nvPr/>
        </p:nvGrpSpPr>
        <p:grpSpPr>
          <a:xfrm>
            <a:off x="642910" y="785795"/>
            <a:ext cx="6929486" cy="5715040"/>
            <a:chOff x="1000100" y="1000108"/>
            <a:chExt cx="6600602" cy="5429288"/>
          </a:xfrm>
        </p:grpSpPr>
        <p:pic>
          <p:nvPicPr>
            <p:cNvPr id="5131" name="Picture 11" descr="C:\Documents and Settings\Admin\Рабочий стол\Колесо истории\картинки\История России\5a672f64caae.jpg"/>
            <p:cNvPicPr>
              <a:picLocks noChangeAspect="1" noChangeArrowheads="1"/>
            </p:cNvPicPr>
            <p:nvPr/>
          </p:nvPicPr>
          <p:blipFill>
            <a:blip r:embed="rId44" cstate="email"/>
            <a:srcRect/>
            <a:stretch>
              <a:fillRect/>
            </a:stretch>
          </p:blipFill>
          <p:spPr bwMode="auto">
            <a:xfrm>
              <a:off x="1000100" y="1000108"/>
              <a:ext cx="6600602" cy="4786346"/>
            </a:xfrm>
            <a:prstGeom prst="rect">
              <a:avLst/>
            </a:prstGeom>
            <a:noFill/>
          </p:spPr>
        </p:pic>
        <p:sp>
          <p:nvSpPr>
            <p:cNvPr id="62" name="Прямоугольник 61"/>
            <p:cNvSpPr/>
            <p:nvPr/>
          </p:nvSpPr>
          <p:spPr>
            <a:xfrm>
              <a:off x="1000100" y="5715016"/>
              <a:ext cx="6572296" cy="7143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Московская Олимпиада в 1980 году</a:t>
              </a:r>
              <a:endParaRPr lang="ru-RU" sz="2800" b="1" dirty="0"/>
            </a:p>
          </p:txBody>
        </p:sp>
      </p:grpSp>
      <p:grpSp>
        <p:nvGrpSpPr>
          <p:cNvPr id="46" name="Группа 31"/>
          <p:cNvGrpSpPr/>
          <p:nvPr/>
        </p:nvGrpSpPr>
        <p:grpSpPr>
          <a:xfrm>
            <a:off x="642910" y="785795"/>
            <a:ext cx="6929486" cy="5715040"/>
            <a:chOff x="3143240" y="928670"/>
            <a:chExt cx="6500858" cy="5096168"/>
          </a:xfrm>
        </p:grpSpPr>
        <p:pic>
          <p:nvPicPr>
            <p:cNvPr id="33" name="Picture 2" descr="C:\Documents and Settings\Admin\Рабочий стол\Колесо истории\картинки\История России\x_3ec5421c.jpg"/>
            <p:cNvPicPr>
              <a:picLocks noChangeAspect="1" noChangeArrowheads="1"/>
            </p:cNvPicPr>
            <p:nvPr/>
          </p:nvPicPr>
          <p:blipFill>
            <a:blip r:embed="rId45" cstate="email"/>
            <a:srcRect/>
            <a:stretch>
              <a:fillRect/>
            </a:stretch>
          </p:blipFill>
          <p:spPr bwMode="auto">
            <a:xfrm>
              <a:off x="3143240" y="928670"/>
              <a:ext cx="4929222" cy="5096168"/>
            </a:xfrm>
            <a:prstGeom prst="rect">
              <a:avLst/>
            </a:prstGeom>
            <a:noFill/>
          </p:spPr>
        </p:pic>
        <p:sp>
          <p:nvSpPr>
            <p:cNvPr id="34" name="Прямоугольник 33"/>
            <p:cNvSpPr/>
            <p:nvPr/>
          </p:nvSpPr>
          <p:spPr>
            <a:xfrm>
              <a:off x="7715272" y="928670"/>
              <a:ext cx="1928826" cy="507209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Пётр </a:t>
              </a:r>
              <a:r>
                <a:rPr lang="en-US" sz="2400" b="1" dirty="0" smtClean="0"/>
                <a:t>I</a:t>
              </a:r>
              <a:r>
                <a:rPr lang="ru-RU" sz="2400" b="1" dirty="0" smtClean="0"/>
                <a:t>.</a:t>
              </a:r>
              <a:endParaRPr lang="en-US" sz="2400" b="1" dirty="0" smtClean="0"/>
            </a:p>
            <a:p>
              <a:pPr algn="ctr"/>
              <a:r>
                <a:rPr lang="ru-RU" sz="2400" b="1" dirty="0" smtClean="0"/>
                <a:t>Создание Российского флота</a:t>
              </a:r>
              <a:endParaRPr lang="ru-RU" sz="2400" b="1" dirty="0"/>
            </a:p>
          </p:txBody>
        </p:sp>
      </p:grpSp>
      <p:pic>
        <p:nvPicPr>
          <p:cNvPr id="5144" name="Picture 24" descr="C:\Documents and Settings\Admin\Рабочий стол\Колесо истории\картинки\1111-500x400.jpg"/>
          <p:cNvPicPr>
            <a:picLocks noChangeAspect="1" noChangeArrowheads="1"/>
          </p:cNvPicPr>
          <p:nvPr/>
        </p:nvPicPr>
        <p:blipFill>
          <a:blip r:embed="rId46" cstate="email"/>
          <a:srcRect/>
          <a:stretch>
            <a:fillRect/>
          </a:stretch>
        </p:blipFill>
        <p:spPr bwMode="auto">
          <a:xfrm>
            <a:off x="642910" y="785794"/>
            <a:ext cx="6929486" cy="5786479"/>
          </a:xfrm>
          <a:prstGeom prst="rect">
            <a:avLst/>
          </a:prstGeom>
          <a:noFill/>
        </p:spPr>
      </p:pic>
      <p:pic>
        <p:nvPicPr>
          <p:cNvPr id="5146" name="Picture 26" descr="C:\Documents and Settings\Admin\Рабочий стол\Колесо истории\картинки\История России\vmeste.jpg"/>
          <p:cNvPicPr>
            <a:picLocks noChangeAspect="1" noChangeArrowheads="1"/>
          </p:cNvPicPr>
          <p:nvPr/>
        </p:nvPicPr>
        <p:blipFill>
          <a:blip r:embed="rId47" cstate="email"/>
          <a:srcRect/>
          <a:stretch>
            <a:fillRect/>
          </a:stretch>
        </p:blipFill>
        <p:spPr bwMode="auto">
          <a:xfrm>
            <a:off x="5857143" y="4429133"/>
            <a:ext cx="3286857" cy="2428867"/>
          </a:xfrm>
          <a:prstGeom prst="rect">
            <a:avLst/>
          </a:prstGeom>
          <a:noFill/>
        </p:spPr>
      </p:pic>
      <p:pic>
        <p:nvPicPr>
          <p:cNvPr id="5145" name="Picture 25" descr="C:\Documents and Settings\Admin\Рабочий стол\Колесо истории\картинки\История России\253652068.jpg"/>
          <p:cNvPicPr>
            <a:picLocks noChangeAspect="1" noChangeArrowheads="1"/>
          </p:cNvPicPr>
          <p:nvPr/>
        </p:nvPicPr>
        <p:blipFill>
          <a:blip r:embed="rId48" cstate="email"/>
          <a:srcRect/>
          <a:stretch>
            <a:fillRect/>
          </a:stretch>
        </p:blipFill>
        <p:spPr bwMode="auto">
          <a:xfrm>
            <a:off x="0" y="0"/>
            <a:ext cx="3357553" cy="2619367"/>
          </a:xfrm>
          <a:prstGeom prst="rect">
            <a:avLst/>
          </a:prstGeom>
          <a:noFill/>
        </p:spPr>
      </p:pic>
      <p:sp>
        <p:nvSpPr>
          <p:cNvPr id="81" name="Управляющая кнопка: далее 80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1142976" y="2428869"/>
            <a:ext cx="5572164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Я люблю тебя, Россия!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18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xit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xit" presetSubtype="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xit" presetSubtype="2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xit" presetSubtype="2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xit" presetSubtype="2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xit" presetSubtype="2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7" presetClass="entr" presetSubtype="8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xit" presetSubtype="2" fill="hold" nodeType="withEffect">
                                  <p:stCondLst>
                                    <p:cond delay="3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7" presetClass="entr" presetSubtype="8" fill="hold" nodeType="withEffect">
                                  <p:stCondLst>
                                    <p:cond delay="3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xit" presetSubtype="2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7" presetClass="entr" presetSubtype="8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xit" presetSubtype="2" fill="hold" nodeType="withEffect">
                                  <p:stCondLst>
                                    <p:cond delay="40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7" presetClass="entr" presetSubtype="8" fill="hold" nodeType="withEffect">
                                  <p:stCondLst>
                                    <p:cond delay="40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7" presetClass="exit" presetSubtype="2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7" presetClass="entr" presetSubtype="8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7" presetClass="exit" presetSubtype="2" fill="hold" nodeType="withEffect">
                                  <p:stCondLst>
                                    <p:cond delay="49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7" presetClass="entr" presetSubtype="8" fill="hold" nodeType="withEffect">
                                  <p:stCondLst>
                                    <p:cond delay="49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7" presetClass="exit" presetSubtype="2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7" presetClass="entr" presetSubtype="8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7" presetClass="exit" presetSubtype="2" fill="hold" nodeType="withEffect">
                                  <p:stCondLst>
                                    <p:cond delay="5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7" presetClass="entr" presetSubtype="8" fill="hold" nodeType="withEffect">
                                  <p:stCondLst>
                                    <p:cond delay="58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7" presetClass="exit" presetSubtype="2" fill="hold" nodeType="withEffect">
                                  <p:stCondLst>
                                    <p:cond delay="6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7" presetClass="entr" presetSubtype="8" fill="hold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7" presetClass="exit" presetSubtype="2" fill="hold" nodeType="withEffect">
                                  <p:stCondLst>
                                    <p:cond delay="6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7" presetClass="entr" presetSubtype="8" fill="hold" nodeType="withEffect">
                                  <p:stCondLst>
                                    <p:cond delay="67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7" presetClass="exit" presetSubtype="2" fill="hold" nodeType="withEffect">
                                  <p:stCondLst>
                                    <p:cond delay="7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7" presetClass="entr" presetSubtype="8" fill="hold" nodeType="withEffect">
                                  <p:stCondLst>
                                    <p:cond delay="72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17" presetClass="exit" presetSubtype="2" fill="hold" nodeType="withEffect">
                                  <p:stCondLst>
                                    <p:cond delay="7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7" presetClass="entr" presetSubtype="8" fill="hold" nodeType="withEffect">
                                  <p:stCondLst>
                                    <p:cond delay="76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7" presetClass="exit" presetSubtype="2" fill="hold" nodeType="withEffect">
                                  <p:stCondLst>
                                    <p:cond delay="8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7" presetClass="entr" presetSubtype="8" fill="hold" nodeType="withEffect">
                                  <p:stCondLst>
                                    <p:cond delay="8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17" presetClass="exit" presetSubtype="2" fill="hold" nodeType="withEffect">
                                  <p:stCondLst>
                                    <p:cond delay="8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7" presetClass="entr" presetSubtype="8" fill="hold" nodeType="withEffect">
                                  <p:stCondLst>
                                    <p:cond delay="85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17" presetClass="exit" presetSubtype="2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7" presetClass="entr" presetSubtype="8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7" presetClass="exit" presetSubtype="2" fill="hold" nodeType="withEffect">
                                  <p:stCondLst>
                                    <p:cond delay="9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7" presetClass="entr" presetSubtype="8" fill="hold" nodeType="withEffect">
                                  <p:stCondLst>
                                    <p:cond delay="94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7" presetClass="exit" presetSubtype="2" fill="hold" nodeType="withEffect">
                                  <p:stCondLst>
                                    <p:cond delay="9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7" presetClass="entr" presetSubtype="8" fill="hold" nodeType="withEffect">
                                  <p:stCondLst>
                                    <p:cond delay="99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17" presetClass="exit" presetSubtype="2" fill="hold" nodeType="withEffect">
                                  <p:stCondLst>
                                    <p:cond delay="10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7" presetClass="entr" presetSubtype="8" fill="hold" nodeType="withEffect">
                                  <p:stCondLst>
                                    <p:cond delay="103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7" presetClass="exit" presetSubtype="2" fill="hold" nodeType="withEffect">
                                  <p:stCondLst>
                                    <p:cond delay="10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7" presetClass="entr" presetSubtype="8" fill="hold" nodeType="withEffect">
                                  <p:stCondLst>
                                    <p:cond delay="108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17" presetClass="exit" presetSubtype="2" fill="hold" nodeType="withEffect">
                                  <p:stCondLst>
                                    <p:cond delay="11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7" presetClass="entr" presetSubtype="8" fill="hold" nodeType="withEffect">
                                  <p:stCondLst>
                                    <p:cond delay="112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17" presetClass="exit" presetSubtype="2" fill="hold" nodeType="withEffect">
                                  <p:stCondLst>
                                    <p:cond delay="11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7" presetClass="entr" presetSubtype="8" fill="hold" nodeType="withEffect">
                                  <p:stCondLst>
                                    <p:cond delay="117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17" presetClass="exit" presetSubtype="2" fill="hold" nodeType="withEffect">
                                  <p:stCondLst>
                                    <p:cond delay="12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7" presetClass="entr" presetSubtype="8" fill="hold" nodeType="withEffect">
                                  <p:stCondLst>
                                    <p:cond delay="1215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17" presetClass="exit" presetSubtype="2" fill="hold" nodeType="withEffect">
                                  <p:stCondLst>
                                    <p:cond delay="12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7" presetClass="entr" presetSubtype="8" fill="hold" nodeType="withEffect">
                                  <p:stCondLst>
                                    <p:cond delay="126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17" presetClass="exit" presetSubtype="2" fill="hold" nodeType="withEffect">
                                  <p:stCondLst>
                                    <p:cond delay="130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7" presetClass="entr" presetSubtype="8" fill="hold" nodeType="withEffect">
                                  <p:stCondLst>
                                    <p:cond delay="1305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7" presetClass="exit" presetSubtype="2" fill="hold" nodeType="withEffect">
                                  <p:stCondLst>
                                    <p:cond delay="13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7" presetClass="entr" presetSubtype="8" fill="hold" nodeType="withEffect">
                                  <p:stCondLst>
                                    <p:cond delay="135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17" presetClass="exit" presetSubtype="2" fill="hold" nodeType="withEffect">
                                  <p:stCondLst>
                                    <p:cond delay="139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7" presetClass="entr" presetSubtype="8" fill="hold" nodeType="withEffect">
                                  <p:stCondLst>
                                    <p:cond delay="1395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17" presetClass="exit" presetSubtype="2" fill="hold" nodeType="withEffect">
                                  <p:stCondLst>
                                    <p:cond delay="14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7" presetClass="entr" presetSubtype="8" fill="hold" nodeType="withEffect">
                                  <p:stCondLst>
                                    <p:cond delay="1440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17" presetClass="exit" presetSubtype="2" fill="hold" nodeType="withEffect">
                                  <p:stCondLst>
                                    <p:cond delay="14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7" presetClass="entr" presetSubtype="8" fill="hold" nodeType="withEffect">
                                  <p:stCondLst>
                                    <p:cond delay="1485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17" presetClass="exit" presetSubtype="2" fill="hold" nodeType="withEffect">
                                  <p:stCondLst>
                                    <p:cond delay="15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7" presetClass="entr" presetSubtype="8" fill="hold" nodeType="withEffect">
                                  <p:stCondLst>
                                    <p:cond delay="1530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17" presetClass="exit" presetSubtype="2" fill="hold" nodeType="withEffect">
                                  <p:stCondLst>
                                    <p:cond delay="15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7" presetClass="entr" presetSubtype="8" fill="hold" nodeType="withEffect">
                                  <p:stCondLst>
                                    <p:cond delay="1575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7" presetID="17" presetClass="exit" presetSubtype="2" fill="hold" nodeType="withEffect">
                                  <p:stCondLst>
                                    <p:cond delay="16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7" presetClass="entr" presetSubtype="8" fill="hold" nodeType="withEffect">
                                  <p:stCondLst>
                                    <p:cond delay="162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9" presetID="17" presetClass="exit" presetSubtype="2" fill="hold" nodeType="withEffect">
                                  <p:stCondLst>
                                    <p:cond delay="16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7" presetClass="entr" presetSubtype="8" fill="hold" nodeType="withEffect">
                                  <p:stCondLst>
                                    <p:cond delay="1665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7" presetClass="exit" presetSubtype="2" fill="hold" nodeType="withEffect">
                                  <p:stCondLst>
                                    <p:cond delay="17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7" presetClass="entr" presetSubtype="8" fill="hold" nodeType="withEffect">
                                  <p:stCondLst>
                                    <p:cond delay="17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3" presetID="17" presetClass="exit" presetSubtype="2" fill="hold" nodeType="withEffect">
                                  <p:stCondLst>
                                    <p:cond delay="17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7" presetClass="entr" presetSubtype="8" fill="hold" nodeType="withEffect">
                                  <p:stCondLst>
                                    <p:cond delay="1755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17" presetClass="exit" presetSubtype="2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7" presetClass="entr" presetSubtype="8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7" presetID="2" presetClass="entr" presetSubtype="9" fill="hold" nodeType="withEffect">
                                  <p:stCondLst>
                                    <p:cond delay="182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9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0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1" presetID="2" presetClass="entr" presetSubtype="3" fill="hold" nodeType="withEffect">
                                  <p:stCondLst>
                                    <p:cond delay="182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3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4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5" presetID="51" presetClass="entr" presetSubtype="0" fill="hold" grpId="0" nodeType="withEffect">
                                  <p:stCondLst>
                                    <p:cond delay="183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77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8" dur="770" decel="100000"/>
                                        <p:tgtEl>
                                          <p:spTgt spid="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0" dur="77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2" dur="77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</p:childTnLst>
        </p:cTn>
      </p:par>
    </p:tnLst>
    <p:bldLst>
      <p:bldP spid="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42852"/>
            <a:ext cx="7429552" cy="156966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Государственные символы России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14414" y="2857496"/>
            <a:ext cx="6858048" cy="1357322"/>
          </a:xfrm>
          <a:prstGeom prst="roundRect">
            <a:avLst/>
          </a:prstGeom>
          <a:solidFill>
            <a:srgbClr val="CC9900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</a:rPr>
              <a:t>Назовите порядок расположения полос Государственного флага Российской Федерации и значение цветов на флаге.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C:\Documents and Settings\Admin\Рабочий стол\Колесо истории\впервые в России\как-выглядит-флаг-россии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357562"/>
            <a:ext cx="4137885" cy="2614913"/>
          </a:xfrm>
          <a:prstGeom prst="rect">
            <a:avLst/>
          </a:prstGeom>
          <a:noFill/>
        </p:spPr>
      </p:pic>
      <p:sp>
        <p:nvSpPr>
          <p:cNvPr id="9" name="Выноска 1 (без границы) 8"/>
          <p:cNvSpPr/>
          <p:nvPr/>
        </p:nvSpPr>
        <p:spPr>
          <a:xfrm>
            <a:off x="5357818" y="3143248"/>
            <a:ext cx="3429024" cy="785818"/>
          </a:xfrm>
          <a:prstGeom prst="callout1">
            <a:avLst>
              <a:gd name="adj1" fmla="val 57724"/>
              <a:gd name="adj2" fmla="val -7698"/>
              <a:gd name="adj3" fmla="val 87885"/>
              <a:gd name="adj4" fmla="val -2579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Белый — мир, чистота, непорочность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Выноска 1 (без границы) 9"/>
          <p:cNvSpPr/>
          <p:nvPr/>
        </p:nvSpPr>
        <p:spPr>
          <a:xfrm>
            <a:off x="5357818" y="4143380"/>
            <a:ext cx="3429024" cy="928694"/>
          </a:xfrm>
          <a:prstGeom prst="callout1">
            <a:avLst>
              <a:gd name="adj1" fmla="val 57724"/>
              <a:gd name="adj2" fmla="val -7698"/>
              <a:gd name="adj3" fmla="val 57116"/>
              <a:gd name="adj4" fmla="val -26593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Синий — вера, постоянство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Выноска 1 (без границы) 10"/>
          <p:cNvSpPr/>
          <p:nvPr/>
        </p:nvSpPr>
        <p:spPr>
          <a:xfrm>
            <a:off x="5357818" y="5214950"/>
            <a:ext cx="3429024" cy="1000132"/>
          </a:xfrm>
          <a:prstGeom prst="callout1">
            <a:avLst>
              <a:gd name="adj1" fmla="val 57724"/>
              <a:gd name="adj2" fmla="val -7698"/>
              <a:gd name="adj3" fmla="val 31915"/>
              <a:gd name="adj4" fmla="val -25318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Красный — энергия, сила, кровь, пролитая за Отечество.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7929586" y="571480"/>
            <a:ext cx="1214414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1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6302 -0.1682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8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14290"/>
            <a:ext cx="7286676" cy="156966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Государственные символы России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42976" y="2928934"/>
            <a:ext cx="6858048" cy="1357322"/>
          </a:xfrm>
          <a:prstGeom prst="roundRect">
            <a:avLst/>
          </a:prstGeom>
          <a:solidFill>
            <a:srgbClr val="CC9900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Назовите основные элементы государственного герба России.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C:\Documents and Settings\Admin\Рабочий стол\Колесо истории\впервые в России\как-выглядит-флаг-россии1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214414" y="3286124"/>
            <a:ext cx="3071833" cy="3270237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4572000" y="4071942"/>
            <a:ext cx="3071834" cy="1143008"/>
          </a:xfrm>
          <a:prstGeom prst="roundRect">
            <a:avLst/>
          </a:prstGeom>
          <a:solidFill>
            <a:srgbClr val="CC99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Двуглавый орел, всадник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7929586" y="571480"/>
            <a:ext cx="1214414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2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6302 -0.1682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8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857620" y="4857760"/>
            <a:ext cx="4857784" cy="1357322"/>
          </a:xfrm>
          <a:prstGeom prst="roundRect">
            <a:avLst/>
          </a:prstGeom>
          <a:solidFill>
            <a:srgbClr val="CC99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Гимн России в новой редакции утверждён в декабре 2000 г.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85728"/>
            <a:ext cx="7286676" cy="128894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Государственные символы России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85926"/>
            <a:ext cx="3286148" cy="4272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7929586" y="571480"/>
            <a:ext cx="1214414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3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572528" y="7000900"/>
            <a:ext cx="304800" cy="3048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3786182" y="1500174"/>
            <a:ext cx="2571768" cy="3286148"/>
            <a:chOff x="4286248" y="1500174"/>
            <a:chExt cx="2071702" cy="2727551"/>
          </a:xfrm>
        </p:grpSpPr>
        <p:pic>
          <p:nvPicPr>
            <p:cNvPr id="1026" name="Picture 2" descr="C:\Documents and Settings\Admin\Рабочий стол\Творческий урок 2012\42420528_13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357686" y="1500174"/>
              <a:ext cx="1857388" cy="27275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4286248" y="3500438"/>
              <a:ext cx="20717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Композитор</a:t>
              </a:r>
            </a:p>
            <a:p>
              <a:pPr algn="ctr"/>
              <a:r>
                <a:rPr lang="ru-RU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Г.А. Александров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143636" y="1500173"/>
            <a:ext cx="2643206" cy="3286149"/>
            <a:chOff x="6500826" y="1500173"/>
            <a:chExt cx="2071702" cy="2708691"/>
          </a:xfrm>
        </p:grpSpPr>
        <p:pic>
          <p:nvPicPr>
            <p:cNvPr id="1027" name="Picture 3" descr="C:\Documents and Settings\Admin\Рабочий стол\Творческий урок 2012\michalkov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643702" y="1500173"/>
              <a:ext cx="1857388" cy="270869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6500826" y="3500438"/>
              <a:ext cx="20717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Автор слов</a:t>
              </a:r>
            </a:p>
            <a:p>
              <a:pPr algn="ctr"/>
              <a:r>
                <a:rPr lang="ru-RU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С.В. Михалков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3857620" y="3857628"/>
            <a:ext cx="4857784" cy="2286016"/>
          </a:xfrm>
          <a:prstGeom prst="roundRect">
            <a:avLst/>
          </a:prstGeom>
          <a:solidFill>
            <a:srgbClr val="CC9900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Когда был утверждён Указом Президента Гимн России? Назовите композитора и автора слов Гимна страны.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85728"/>
            <a:ext cx="7286676" cy="156966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Государственные символы России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14414" y="3000372"/>
            <a:ext cx="6858048" cy="1214446"/>
          </a:xfrm>
          <a:prstGeom prst="roundRect">
            <a:avLst/>
          </a:prstGeom>
          <a:solidFill>
            <a:srgbClr val="CC9900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Какой флаг используется наряду с Государственным флагом РФ?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C:\Documents and Settings\Admin\Рабочий стол\Колесо истории\впервые в России\как-выглядит-флаг-россии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214686"/>
            <a:ext cx="4335279" cy="3302638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5429256" y="4357694"/>
            <a:ext cx="3071834" cy="928694"/>
          </a:xfrm>
          <a:prstGeom prst="roundRect">
            <a:avLst/>
          </a:prstGeom>
          <a:solidFill>
            <a:srgbClr val="CC99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Знамя Победы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7929586" y="571480"/>
            <a:ext cx="1214414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4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6302 -0.1682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8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7286676" cy="156966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Государственные символы России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3286124"/>
            <a:ext cx="4000528" cy="714380"/>
          </a:xfrm>
          <a:prstGeom prst="roundRect">
            <a:avLst/>
          </a:prstGeom>
          <a:solidFill>
            <a:srgbClr val="CC99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</a:rPr>
              <a:t>Образ царя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785926"/>
            <a:ext cx="5214974" cy="1357322"/>
          </a:xfrm>
          <a:prstGeom prst="roundRect">
            <a:avLst/>
          </a:prstGeom>
          <a:solidFill>
            <a:srgbClr val="CC9900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Чей образ запечатлён на российском гербе в виде всадника?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4071942"/>
            <a:ext cx="4000528" cy="714380"/>
          </a:xfrm>
          <a:prstGeom prst="roundRect">
            <a:avLst/>
          </a:prstGeom>
          <a:solidFill>
            <a:srgbClr val="CC99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</a:rPr>
              <a:t>Образ князя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4857760"/>
            <a:ext cx="4000528" cy="857256"/>
          </a:xfrm>
          <a:prstGeom prst="roundRect">
            <a:avLst/>
          </a:prstGeom>
          <a:solidFill>
            <a:srgbClr val="CC99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</a:rPr>
              <a:t>Образ святого Георгия Победоносца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5786454"/>
            <a:ext cx="4000528" cy="714380"/>
          </a:xfrm>
          <a:prstGeom prst="roundRect">
            <a:avLst/>
          </a:prstGeom>
          <a:solidFill>
            <a:srgbClr val="CC99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Образ рыцаря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434" name="Picture 2" descr="C:\Documents and Settings\Admin\Рабочий стол\Колесо истории\впервые в России\39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2214554"/>
            <a:ext cx="3000396" cy="3831992"/>
          </a:xfrm>
          <a:prstGeom prst="rect">
            <a:avLst/>
          </a:prstGeom>
          <a:noFill/>
        </p:spPr>
      </p:pic>
      <p:sp>
        <p:nvSpPr>
          <p:cNvPr id="11" name="Управляющая кнопка: возврат 10">
            <a:hlinkClick r:id="rId4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7929586" y="571480"/>
            <a:ext cx="1214414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5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6929486" cy="8309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Города и памятники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4786322"/>
            <a:ext cx="8358246" cy="1428760"/>
          </a:xfrm>
          <a:prstGeom prst="roundRect">
            <a:avLst/>
          </a:prstGeom>
          <a:solidFill>
            <a:srgbClr val="CC9900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Какой город на реке Яхроме в 1154 году основал князь Юрий Долгорукий и назвал его церковным именем своего сына Всеволода?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00166" y="5072074"/>
            <a:ext cx="5857916" cy="857256"/>
          </a:xfrm>
          <a:prstGeom prst="roundRect">
            <a:avLst/>
          </a:prstGeom>
          <a:solidFill>
            <a:srgbClr val="CC99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Город Дмитров Московской области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7411" name="Picture 3" descr="C:\Documents and Settings\Admin\Рабочий стол\Колесо истории\картинки\0_261b0_76f8dd89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071546"/>
            <a:ext cx="6706288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" name="Группа 10"/>
          <p:cNvGrpSpPr/>
          <p:nvPr/>
        </p:nvGrpSpPr>
        <p:grpSpPr>
          <a:xfrm>
            <a:off x="714348" y="1285860"/>
            <a:ext cx="7394706" cy="3286148"/>
            <a:chOff x="714348" y="1285860"/>
            <a:chExt cx="7394706" cy="3286148"/>
          </a:xfrm>
        </p:grpSpPr>
        <p:pic>
          <p:nvPicPr>
            <p:cNvPr id="17410" name="Picture 2" descr="C:\Documents and Settings\Admin\Рабочий стол\Колесо истории\картинки\0_652dc_52cdefe9_XL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14348" y="1285860"/>
              <a:ext cx="7394706" cy="32861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1142976" y="4000504"/>
              <a:ext cx="1857388" cy="428628"/>
            </a:xfrm>
            <a:prstGeom prst="rect">
              <a:avLst/>
            </a:prstGeom>
            <a:noFill/>
          </p:spPr>
          <p:txBody>
            <a:bodyPr wrap="square" rtlCol="0">
              <a:prstTxWarp prst="textCanUp">
                <a:avLst/>
              </a:prstTxWarp>
              <a:spAutoFit/>
            </a:bodyPr>
            <a:lstStyle/>
            <a:p>
              <a:pPr algn="ctr"/>
              <a:r>
                <a:rPr lang="ru-RU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Дмитров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2" name="Горизонтальный свиток 11"/>
          <p:cNvSpPr/>
          <p:nvPr/>
        </p:nvSpPr>
        <p:spPr>
          <a:xfrm>
            <a:off x="7929586" y="571480"/>
            <a:ext cx="1214414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1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6929486" cy="8309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Города и памятники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C:\Documents and Settings\Admin\Рабочий стол\Колесо истории\картинки\0_652dc_52cdefe9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142984"/>
            <a:ext cx="4143404" cy="5347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4857752" y="5072074"/>
            <a:ext cx="4071966" cy="785818"/>
          </a:xfrm>
          <a:prstGeom prst="roundRect">
            <a:avLst/>
          </a:prstGeom>
          <a:solidFill>
            <a:srgbClr val="CC99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Памятник Ивану Сусанину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7411" name="Picture 3" descr="C:\Documents and Settings\Admin\Рабочий стол\Колесо истории\картинки\0_261b0_76f8dd89_XL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57158" y="1500174"/>
            <a:ext cx="4089050" cy="4129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857752" y="2214554"/>
            <a:ext cx="3786214" cy="2214578"/>
          </a:xfrm>
          <a:prstGeom prst="roundRect">
            <a:avLst/>
          </a:prstGeom>
          <a:solidFill>
            <a:srgbClr val="CC9900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Костроме на берегу Волги воздвигнут памятник крестьянину-герою.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Назовите героя.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7929586" y="571480"/>
            <a:ext cx="1214414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2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6929486" cy="8309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Города и памятники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C:\Documents and Settings\Admin\Рабочий стол\Колесо истории\картинки\0_652dc_52cdefe9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1142984"/>
            <a:ext cx="5667388" cy="3775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428596" y="4857760"/>
            <a:ext cx="8358246" cy="1357322"/>
          </a:xfrm>
          <a:prstGeom prst="roundRect">
            <a:avLst/>
          </a:prstGeom>
          <a:solidFill>
            <a:srgbClr val="CC99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Измаил, Одесская область. В этом городе находится музей А.В. Суворова, в том числе диорама «Штурм крепости Измаил»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7411" name="Picture 3" descr="C:\Documents and Settings\Admin\Рабочий стол\Колесо истории\картинки\0_261b0_76f8dd89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285860"/>
            <a:ext cx="4089050" cy="5107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2571744"/>
            <a:ext cx="4143404" cy="3643338"/>
          </a:xfrm>
          <a:prstGeom prst="roundRect">
            <a:avLst/>
          </a:prstGeom>
          <a:solidFill>
            <a:srgbClr val="CC9900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Какой город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(ныне Украинский) прославил великий русский полководец Александр Васильевич Суворов победами над турецкими захватчиками в русско-турецкой войне 1770-1790 г.г.?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7929586" y="571480"/>
            <a:ext cx="1214414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3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6929486" cy="8309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Города и памятники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C:\Documents and Settings\Admin\Рабочий стол\Колесо истории\картинки\0_652dc_52cdefe9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285860"/>
            <a:ext cx="4714908" cy="4963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5357818" y="1928802"/>
            <a:ext cx="3357586" cy="4000528"/>
          </a:xfrm>
          <a:prstGeom prst="roundRect">
            <a:avLst/>
          </a:prstGeom>
          <a:solidFill>
            <a:srgbClr val="CC99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Статуя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«Родина-мать» высотой 82 метра в Волгограде на мемориальном комплексе Мамаев курган.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7411" name="Picture 3" descr="C:\Documents and Settings\Admin\Рабочий стол\Колесо истории\картинки\0_261b0_76f8dd89_XL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428736"/>
            <a:ext cx="1571636" cy="2455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2786050" y="4143380"/>
            <a:ext cx="4143404" cy="1643074"/>
          </a:xfrm>
          <a:prstGeom prst="roundRect">
            <a:avLst/>
          </a:prstGeom>
          <a:solidFill>
            <a:srgbClr val="CC9900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Назовите самую высокую статую в мире.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Где она находится?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7929586" y="571480"/>
            <a:ext cx="1214414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4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6929486" cy="8309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Города и памятники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7411" name="Picture 3" descr="C:\Documents and Settings\Admin\Рабочий стол\Колесо истории\картинки\0_261b0_76f8dd89_XL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57158" y="1396498"/>
            <a:ext cx="4089050" cy="4886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3643314"/>
            <a:ext cx="4143404" cy="2571768"/>
          </a:xfrm>
          <a:prstGeom prst="roundRect">
            <a:avLst/>
          </a:prstGeom>
          <a:solidFill>
            <a:srgbClr val="CC9900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Какой город России в годы Великой Отечественной войны выдержал 900-дневную осаду немецких войск?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6050" y="5643578"/>
            <a:ext cx="3429024" cy="785818"/>
          </a:xfrm>
          <a:prstGeom prst="roundRect">
            <a:avLst/>
          </a:prstGeom>
          <a:solidFill>
            <a:srgbClr val="CC99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Ленинград, ныне Санкт-Петербург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Documents and Settings\Admin\Рабочий стол\Колесо истории\картинки\0_652dc_52cdefe9_XL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530671" y="1142984"/>
            <a:ext cx="5898849" cy="4409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Горизонтальный свиток 8"/>
          <p:cNvSpPr/>
          <p:nvPr/>
        </p:nvSpPr>
        <p:spPr>
          <a:xfrm>
            <a:off x="7929586" y="571480"/>
            <a:ext cx="1214414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5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804726" y="576150"/>
            <a:ext cx="5677686" cy="5705701"/>
          </a:xfrm>
          <a:prstGeom prst="ellipse">
            <a:avLst/>
          </a:prstGeom>
          <a:blipFill>
            <a:blip r:embed="rId6" cstate="email"/>
            <a:tile tx="0" ty="0" sx="100000" sy="100000" flip="none" algn="tl"/>
          </a:blipFill>
          <a:ln w="57150">
            <a:solidFill>
              <a:srgbClr val="C898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1" name="Стрелка вверх 10"/>
          <p:cNvSpPr/>
          <p:nvPr/>
        </p:nvSpPr>
        <p:spPr>
          <a:xfrm rot="18985661">
            <a:off x="7728055" y="5282330"/>
            <a:ext cx="891436" cy="1222538"/>
          </a:xfrm>
          <a:prstGeom prst="upArrow">
            <a:avLst/>
          </a:prstGeom>
          <a:blipFill>
            <a:blip r:embed="rId6" cstate="email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rId7" action="ppaction://hlinksldjump" highlightClick="1"/>
          </p:cNvPr>
          <p:cNvSpPr/>
          <p:nvPr/>
        </p:nvSpPr>
        <p:spPr>
          <a:xfrm>
            <a:off x="7500926" y="0"/>
            <a:ext cx="1643074" cy="571504"/>
          </a:xfrm>
          <a:prstGeom prst="actionButtonBlank">
            <a:avLst/>
          </a:prstGeom>
          <a:blipFill>
            <a:blip r:embed="rId6" cstate="email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Подведение итогов игры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109" name="Picture 13" descr="Картинка 4 из 9500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1928794" y="357166"/>
            <a:ext cx="1330028" cy="1152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tretch>
            <a:fillRect/>
          </a:stretch>
        </p:blipFill>
        <p:spPr bwMode="auto">
          <a:xfrm>
            <a:off x="500034" y="571480"/>
            <a:ext cx="1214446" cy="1195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7" name="Picture 11" descr="Картинка 35 из 698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/>
          <a:stretch>
            <a:fillRect/>
          </a:stretch>
        </p:blipFill>
        <p:spPr bwMode="auto">
          <a:xfrm>
            <a:off x="428596" y="2000240"/>
            <a:ext cx="1500198" cy="993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/>
          <a:stretch>
            <a:fillRect/>
          </a:stretch>
        </p:blipFill>
        <p:spPr bwMode="auto">
          <a:xfrm>
            <a:off x="357158" y="3500438"/>
            <a:ext cx="1564870" cy="1211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11" name="Picture 15" descr="Картинка 9 из 6220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/>
          <a:stretch>
            <a:fillRect/>
          </a:stretch>
        </p:blipFill>
        <p:spPr bwMode="auto">
          <a:xfrm>
            <a:off x="357158" y="5000636"/>
            <a:ext cx="1071570" cy="1362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5" name="Picture 7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/>
          <a:stretch>
            <a:fillRect/>
          </a:stretch>
        </p:blipFill>
        <p:spPr bwMode="auto">
          <a:xfrm>
            <a:off x="1714480" y="5143512"/>
            <a:ext cx="1375466" cy="1182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Picture 3" descr="C:\Documents and Settings\Admin\Мои документы\Мои рисунки\64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16200000">
            <a:off x="7768149" y="3161808"/>
            <a:ext cx="1364525" cy="18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 descr="C:\Documents and Settings\Admin\Мои документы\Мои рисунки\64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14613578">
            <a:off x="7490789" y="2059925"/>
            <a:ext cx="1364525" cy="18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 descr="C:\Documents and Settings\Admin\Мои документы\Мои рисунки\64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13156139">
            <a:off x="6619431" y="1053944"/>
            <a:ext cx="1364525" cy="18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 descr="C:\Documents and Settings\Admin\Мои документы\Мои рисунки\64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11392346">
            <a:off x="5434961" y="544217"/>
            <a:ext cx="1364525" cy="18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 descr="C:\Documents and Settings\Admin\Мои документы\Мои рисунки\64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9671596">
            <a:off x="4136669" y="643627"/>
            <a:ext cx="1364525" cy="18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C:\Documents and Settings\Admin\Мои документы\Мои рисунки\64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8211936">
            <a:off x="2950458" y="1298787"/>
            <a:ext cx="1364525" cy="18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 descr="C:\Documents and Settings\Admin\Мои документы\Мои рисунки\64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6535044">
            <a:off x="2269322" y="2369031"/>
            <a:ext cx="1364525" cy="18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 descr="C:\Documents and Settings\Admin\Мои документы\Мои рисунки\64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16007357" flipV="1">
            <a:off x="2151632" y="3595120"/>
            <a:ext cx="1361131" cy="18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 descr="C:\Documents and Settings\Admin\Мои документы\Мои рисунки\64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3608195">
            <a:off x="2594902" y="4831635"/>
            <a:ext cx="1364525" cy="18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 descr="C:\Documents and Settings\Admin\Мои документы\Мои рисунки\64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2290127">
            <a:off x="3411534" y="5688300"/>
            <a:ext cx="1364525" cy="18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 descr="C:\Documents and Settings\Admin\Мои документы\Мои рисунки\64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355277">
            <a:off x="4577872" y="6142097"/>
            <a:ext cx="1364525" cy="18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 descr="C:\Documents and Settings\Admin\Мои документы\Мои рисунки\64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17757291">
            <a:off x="7485947" y="4490669"/>
            <a:ext cx="1364525" cy="18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 descr="C:\Documents and Settings\Admin\Мои документы\Мои рисунки\64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19086478">
            <a:off x="6921256" y="5436179"/>
            <a:ext cx="1170826" cy="20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 descr="C:\Documents and Settings\Admin\Мои документы\Мои рисунки\64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20681540">
            <a:off x="5863999" y="6039878"/>
            <a:ext cx="1290607" cy="17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1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22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2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3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3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3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42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4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5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5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5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62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6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7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7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7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8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92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99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10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13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6929486" cy="8309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Города и памятники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6050" y="5643578"/>
            <a:ext cx="3429024" cy="785818"/>
          </a:xfrm>
          <a:prstGeom prst="roundRect">
            <a:avLst/>
          </a:prstGeom>
          <a:solidFill>
            <a:srgbClr val="CC99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СТАЛИНГРАД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Documents and Settings\Admin\Рабочий стол\Колесо истории\картинки\0_652dc_52cdefe9_XL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540669" y="1142984"/>
            <a:ext cx="5878853" cy="4409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1" name="Picture 3" descr="C:\Documents and Settings\Admin\Рабочий стол\Колесо истории\картинки\0_261b0_76f8dd89_XL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57158" y="1285860"/>
            <a:ext cx="4283767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643438" y="3500438"/>
            <a:ext cx="4143404" cy="2571768"/>
          </a:xfrm>
          <a:prstGeom prst="roundRect">
            <a:avLst/>
          </a:prstGeom>
          <a:solidFill>
            <a:srgbClr val="CC9900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Назовите советский город, в честь которого названа площадь в Париже, в память о великой победе над фашизмом.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7929586" y="571480"/>
            <a:ext cx="1214414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6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6929486" cy="8309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Города и памятники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6050" y="5643578"/>
            <a:ext cx="3429024" cy="785818"/>
          </a:xfrm>
          <a:prstGeom prst="roundRect">
            <a:avLst/>
          </a:prstGeom>
          <a:solidFill>
            <a:srgbClr val="CC99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ЧЕЛЯБИНСК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7411" name="Picture 3" descr="C:\Documents and Settings\Admin\Рабочий стол\Колесо истории\картинки\0_261b0_76f8dd89_XL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85786" y="1150763"/>
            <a:ext cx="3500462" cy="5060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429124" y="2786058"/>
            <a:ext cx="4143404" cy="2571768"/>
          </a:xfrm>
          <a:prstGeom prst="roundRect">
            <a:avLst/>
          </a:prstGeom>
          <a:solidFill>
            <a:srgbClr val="CC9900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Какой тыловой уральский город во время Великой Отечественной войны был более известен под именем </a:t>
            </a:r>
            <a:r>
              <a:rPr lang="ru-RU" sz="2400" b="1" dirty="0" err="1" smtClean="0">
                <a:solidFill>
                  <a:schemeClr val="tx1"/>
                </a:solidFill>
              </a:rPr>
              <a:t>Танкоград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Documents and Settings\Admin\Рабочий стол\Колесо истории\картинки\0_652dc_52cdefe9_XL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714480" y="1071546"/>
            <a:ext cx="5252994" cy="4409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4" name="Picture 2" descr="C:\Documents and Settings\Admin\Рабочий стол\Колесо истории\картинки\zkzydQ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286512" y="1927363"/>
            <a:ext cx="1619870" cy="1964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Управляющая кнопка: возврат 9">
            <a:hlinkClick r:id="rId6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929586" y="571480"/>
            <a:ext cx="1214414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7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500174"/>
            <a:ext cx="8929718" cy="5357826"/>
          </a:xfrm>
          <a:prstGeom prst="rect">
            <a:avLst/>
          </a:prstGeom>
          <a:noFill/>
        </p:spPr>
        <p:txBody>
          <a:bodyPr>
            <a:prstTxWarp prst="textArchDownPour">
              <a:avLst>
                <a:gd name="adj1" fmla="val 20786003"/>
                <a:gd name="adj2" fmla="val 45633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игру!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714488"/>
            <a:ext cx="7786742" cy="4286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Поздравляем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победителей!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4-конечная звезда 8"/>
          <p:cNvSpPr/>
          <p:nvPr/>
        </p:nvSpPr>
        <p:spPr>
          <a:xfrm>
            <a:off x="8143900" y="2143116"/>
            <a:ext cx="642942" cy="785818"/>
          </a:xfrm>
          <a:prstGeom prst="star4">
            <a:avLst>
              <a:gd name="adj" fmla="val 14938"/>
            </a:avLst>
          </a:prstGeom>
          <a:solidFill>
            <a:srgbClr val="6840CC"/>
          </a:solidFill>
          <a:ln>
            <a:solidFill>
              <a:srgbClr val="6321A5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000100" y="857232"/>
            <a:ext cx="642942" cy="785818"/>
          </a:xfrm>
          <a:prstGeom prst="star4">
            <a:avLst>
              <a:gd name="adj" fmla="val 14938"/>
            </a:avLst>
          </a:prstGeom>
          <a:solidFill>
            <a:srgbClr val="00B0F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072330" y="1142984"/>
            <a:ext cx="642942" cy="1000132"/>
          </a:xfrm>
          <a:prstGeom prst="star4">
            <a:avLst>
              <a:gd name="adj" fmla="val 14938"/>
            </a:avLst>
          </a:prstGeom>
          <a:solidFill>
            <a:srgbClr val="CF237D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428596" y="5500702"/>
            <a:ext cx="642942" cy="1000132"/>
          </a:xfrm>
          <a:prstGeom prst="star4">
            <a:avLst>
              <a:gd name="adj" fmla="val 14938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428596" y="2285992"/>
            <a:ext cx="642942" cy="785818"/>
          </a:xfrm>
          <a:prstGeom prst="star4">
            <a:avLst>
              <a:gd name="adj" fmla="val 14938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2357422" y="2571744"/>
            <a:ext cx="642942" cy="1000132"/>
          </a:xfrm>
          <a:prstGeom prst="star4">
            <a:avLst>
              <a:gd name="adj" fmla="val 14938"/>
            </a:avLst>
          </a:prstGeom>
          <a:solidFill>
            <a:srgbClr val="CF237D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4500562" y="2357430"/>
            <a:ext cx="642942" cy="785818"/>
          </a:xfrm>
          <a:prstGeom prst="star4">
            <a:avLst>
              <a:gd name="adj" fmla="val 14938"/>
            </a:avLst>
          </a:prstGeom>
          <a:solidFill>
            <a:srgbClr val="6840CC"/>
          </a:solidFill>
          <a:ln>
            <a:solidFill>
              <a:srgbClr val="6321A5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5214942" y="3929066"/>
            <a:ext cx="642942" cy="1000132"/>
          </a:xfrm>
          <a:prstGeom prst="star4">
            <a:avLst>
              <a:gd name="adj" fmla="val 14938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6572264" y="2643182"/>
            <a:ext cx="642942" cy="785818"/>
          </a:xfrm>
          <a:prstGeom prst="star4">
            <a:avLst>
              <a:gd name="adj" fmla="val 14938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3714744" y="4214818"/>
            <a:ext cx="642942" cy="785818"/>
          </a:xfrm>
          <a:prstGeom prst="star4">
            <a:avLst>
              <a:gd name="adj" fmla="val 14938"/>
            </a:avLst>
          </a:prstGeom>
          <a:solidFill>
            <a:srgbClr val="00B0F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6929454" y="7072338"/>
            <a:ext cx="304800" cy="304800"/>
          </a:xfrm>
          <a:prstGeom prst="rect">
            <a:avLst/>
          </a:prstGeom>
        </p:spPr>
      </p:pic>
      <p:sp>
        <p:nvSpPr>
          <p:cNvPr id="20" name="Управляющая кнопка: далее 19">
            <a:hlinkClick r:id="" action="ppaction://noaction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85786" y="2071678"/>
            <a:ext cx="2428892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ИВАН </a:t>
            </a:r>
            <a:r>
              <a:rPr lang="en-US" sz="2400" b="1" dirty="0" smtClean="0"/>
              <a:t>IV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785" y="3000372"/>
            <a:ext cx="2428892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АЛЕКСАНДР </a:t>
            </a:r>
            <a:r>
              <a:rPr lang="en-US" sz="2400" b="1" dirty="0" smtClean="0"/>
              <a:t>II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29191" y="5786454"/>
            <a:ext cx="2837676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ТИШАЙШИЙ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29190" y="1071546"/>
            <a:ext cx="2786082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ВЕЛИКИЙ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29191" y="2857496"/>
            <a:ext cx="2837676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КРОВАВЫЙ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29191" y="3786190"/>
            <a:ext cx="2837676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ГРОЗНЫЙ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29191" y="4786322"/>
            <a:ext cx="2837676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ОСВОБОДИТЕЛЬ</a:t>
            </a:r>
            <a:endParaRPr lang="ru-RU" sz="2400" b="1" dirty="0" smtClean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5786" y="3929066"/>
            <a:ext cx="2428892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ПЁТР </a:t>
            </a:r>
            <a:r>
              <a:rPr lang="en-US" sz="2400" b="1" dirty="0" smtClean="0"/>
              <a:t>I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5786" y="4857760"/>
            <a:ext cx="2428892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АЛЕКСЕЙ МИХАЙЛОВИЧ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5786" y="5786454"/>
            <a:ext cx="2428893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НИКОЛАЙ </a:t>
            </a:r>
            <a:r>
              <a:rPr lang="en-US" sz="2400" b="1" dirty="0" smtClean="0"/>
              <a:t>II</a:t>
            </a:r>
            <a:endParaRPr lang="ru-RU" sz="2400" b="1" dirty="0"/>
          </a:p>
        </p:txBody>
      </p:sp>
      <p:cxnSp>
        <p:nvCxnSpPr>
          <p:cNvPr id="20" name="Прямая со стрелкой 19"/>
          <p:cNvCxnSpPr>
            <a:stCxn id="10" idx="3"/>
            <a:endCxn id="15" idx="1"/>
          </p:cNvCxnSpPr>
          <p:nvPr/>
        </p:nvCxnSpPr>
        <p:spPr>
          <a:xfrm>
            <a:off x="3214678" y="2428868"/>
            <a:ext cx="1714513" cy="1714512"/>
          </a:xfrm>
          <a:prstGeom prst="straightConnector1">
            <a:avLst/>
          </a:prstGeom>
          <a:ln w="76200">
            <a:solidFill>
              <a:srgbClr val="CC99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1" idx="3"/>
            <a:endCxn id="16" idx="1"/>
          </p:cNvCxnSpPr>
          <p:nvPr/>
        </p:nvCxnSpPr>
        <p:spPr>
          <a:xfrm>
            <a:off x="3214677" y="3357562"/>
            <a:ext cx="1714514" cy="1785950"/>
          </a:xfrm>
          <a:prstGeom prst="straightConnector1">
            <a:avLst/>
          </a:prstGeom>
          <a:ln w="76200">
            <a:solidFill>
              <a:srgbClr val="BB09A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7" idx="3"/>
            <a:endCxn id="13" idx="1"/>
          </p:cNvCxnSpPr>
          <p:nvPr/>
        </p:nvCxnSpPr>
        <p:spPr>
          <a:xfrm flipV="1">
            <a:off x="3214678" y="1428736"/>
            <a:ext cx="1714512" cy="2857520"/>
          </a:xfrm>
          <a:prstGeom prst="straightConnector1">
            <a:avLst/>
          </a:prstGeom>
          <a:ln w="76200"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8" idx="3"/>
            <a:endCxn id="12" idx="1"/>
          </p:cNvCxnSpPr>
          <p:nvPr/>
        </p:nvCxnSpPr>
        <p:spPr>
          <a:xfrm>
            <a:off x="3214678" y="5214950"/>
            <a:ext cx="1714513" cy="892975"/>
          </a:xfrm>
          <a:prstGeom prst="straightConnector1">
            <a:avLst/>
          </a:prstGeom>
          <a:ln w="762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9" idx="3"/>
            <a:endCxn id="14" idx="1"/>
          </p:cNvCxnSpPr>
          <p:nvPr/>
        </p:nvCxnSpPr>
        <p:spPr>
          <a:xfrm flipV="1">
            <a:off x="3214679" y="3214686"/>
            <a:ext cx="1714512" cy="2893239"/>
          </a:xfrm>
          <a:prstGeom prst="straightConnector1">
            <a:avLst/>
          </a:prstGeom>
          <a:ln w="7620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785786" y="1142984"/>
            <a:ext cx="2428892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МИХАИЛ ФЁДОРОВИЧ</a:t>
            </a:r>
            <a:endParaRPr lang="ru-RU" sz="24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929190" y="1928802"/>
            <a:ext cx="2786082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КРОТКИЙ</a:t>
            </a:r>
            <a:endParaRPr lang="ru-RU" sz="2400" b="1" dirty="0"/>
          </a:p>
        </p:txBody>
      </p:sp>
      <p:cxnSp>
        <p:nvCxnSpPr>
          <p:cNvPr id="43" name="Прямая со стрелкой 42"/>
          <p:cNvCxnSpPr>
            <a:stCxn id="26" idx="3"/>
            <a:endCxn id="38" idx="1"/>
          </p:cNvCxnSpPr>
          <p:nvPr/>
        </p:nvCxnSpPr>
        <p:spPr>
          <a:xfrm>
            <a:off x="3214678" y="1500174"/>
            <a:ext cx="1714512" cy="785818"/>
          </a:xfrm>
          <a:prstGeom prst="straightConnector1">
            <a:avLst/>
          </a:prstGeom>
          <a:ln w="76200">
            <a:solidFill>
              <a:srgbClr val="6666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85786" y="285728"/>
            <a:ext cx="6929486" cy="8309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Установите соответствие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3" name="Управляющая кнопка: далее 62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7929586" y="571480"/>
            <a:ext cx="1214414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Задание1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7B2D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7B2D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14348" y="1714488"/>
            <a:ext cx="49292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Владимир Ильич ЛЕНИН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2428868"/>
            <a:ext cx="49292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Иосиф Виссарионович СТАЛИН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285728"/>
            <a:ext cx="49292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Никита Сергеевич ХРУЩЁВ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5286388"/>
            <a:ext cx="49292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Леонид Ильич БРЕЖНЕВ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3857628"/>
            <a:ext cx="49292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Михаил Сергеевич ГОРБАЧЁВ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1000108"/>
            <a:ext cx="49292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Борис Николаевич ЕЛЬЦИН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48" y="4572008"/>
            <a:ext cx="49292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Владимир Владимирович ПУТИН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5643570" y="2000240"/>
            <a:ext cx="3214710" cy="3214710"/>
          </a:xfrm>
          <a:prstGeom prst="leftArrowCallout">
            <a:avLst>
              <a:gd name="adj1" fmla="val 17359"/>
              <a:gd name="adj2" fmla="val 19056"/>
              <a:gd name="adj3" fmla="val 15128"/>
              <a:gd name="adj4" fmla="val 822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/>
              <a:t>Расставьте имена руководителей государства в хронологическом порядке.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348" y="3143248"/>
            <a:ext cx="49292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Дмитрий Анатольевич МЕДВЕДЕВ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7929586" y="571480"/>
            <a:ext cx="1214414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Задание 2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4348" y="4572008"/>
            <a:ext cx="49292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Владимир Владимирович ПУТИН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00261 0.2071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1342 L -0.0026 -0.4141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2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0052 0.417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2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1.38889E-6 -0.210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0833 L 1.38889E-6 -0.20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00261 0.325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0116 L -0.0026 -0.102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92414E-6 L 0.00278 0.222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215074" y="1785926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15074" y="2357430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15074" y="2928934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15074" y="3500438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15074" y="4071942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15074" y="4643446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5008" y="4643446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14810" y="1785926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6" y="1785926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14942" y="1785926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15008" y="1785926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15140" y="1785926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15206" y="1785926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715272" y="1785926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14810" y="2357430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У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14876" y="2357430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Р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14942" y="2357430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715008" y="2357430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715140" y="2357430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215206" y="2357430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715272" y="2357430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14810" y="2928934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14876" y="2928934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214942" y="2928934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Г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715008" y="2928934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715140" y="2928934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215206" y="2928934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715272" y="2928934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214810" y="3500438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714876" y="3500438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Р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214942" y="3500438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715008" y="3500438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715140" y="3500438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Х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215206" y="3500438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715272" y="3500438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Ж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214810" y="4071942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714876" y="4071942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214942" y="4071942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715008" y="4071942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715140" y="4071942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Р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215206" y="4071942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Ё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715272" y="4071942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214810" y="4643446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714876" y="4643446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Т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214942" y="4643446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715140" y="4643446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У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215206" y="4643446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Щ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715272" y="4643446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214810" y="5214950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714876" y="5214950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Л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5214942" y="5214950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715008" y="5214950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215074" y="5214950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715140" y="5214950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215206" y="5214950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715272" y="5214950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214810" y="5786454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Т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714876" y="5786454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214942" y="5786454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715008" y="5786454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Ж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6215074" y="5786454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715140" y="5786454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215206" y="5786454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7715272" y="5786454"/>
            <a:ext cx="50006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28596" y="2571744"/>
            <a:ext cx="3571900" cy="154275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5000" b="1" dirty="0" err="1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филлворд</a:t>
            </a:r>
            <a:endParaRPr lang="ru-RU" sz="5000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0" name="Управляющая кнопка: возврат 149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3357554" y="857232"/>
            <a:ext cx="500066" cy="57150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5857884" y="857232"/>
            <a:ext cx="500066" cy="57150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154" name="Скругленный прямоугольник 153"/>
          <p:cNvSpPr/>
          <p:nvPr/>
        </p:nvSpPr>
        <p:spPr>
          <a:xfrm>
            <a:off x="6357950" y="857232"/>
            <a:ext cx="500066" cy="57150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3857620" y="857232"/>
            <a:ext cx="500066" cy="57150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У</a:t>
            </a: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5357818" y="857232"/>
            <a:ext cx="500066" cy="57150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Р</a:t>
            </a: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4357686" y="857232"/>
            <a:ext cx="500066" cy="57150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4857752" y="857232"/>
            <a:ext cx="500066" cy="57150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159" name="4-конечная звезда 158"/>
          <p:cNvSpPr/>
          <p:nvPr/>
        </p:nvSpPr>
        <p:spPr>
          <a:xfrm>
            <a:off x="8358214" y="4714884"/>
            <a:ext cx="642942" cy="785818"/>
          </a:xfrm>
          <a:prstGeom prst="star4">
            <a:avLst>
              <a:gd name="adj" fmla="val 14938"/>
            </a:avLst>
          </a:prstGeom>
          <a:solidFill>
            <a:srgbClr val="00B0F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Скругленный прямоугольник 159"/>
          <p:cNvSpPr/>
          <p:nvPr/>
        </p:nvSpPr>
        <p:spPr>
          <a:xfrm>
            <a:off x="3143240" y="857232"/>
            <a:ext cx="500066" cy="57150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5643570" y="857232"/>
            <a:ext cx="500066" cy="57150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Р</a:t>
            </a:r>
          </a:p>
        </p:txBody>
      </p:sp>
      <p:sp>
        <p:nvSpPr>
          <p:cNvPr id="162" name="Скругленный прямоугольник 161"/>
          <p:cNvSpPr/>
          <p:nvPr/>
        </p:nvSpPr>
        <p:spPr>
          <a:xfrm>
            <a:off x="6143636" y="857232"/>
            <a:ext cx="500066" cy="57150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3643306" y="857232"/>
            <a:ext cx="500066" cy="57150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4" name="Скругленный прямоугольник 163"/>
          <p:cNvSpPr/>
          <p:nvPr/>
        </p:nvSpPr>
        <p:spPr>
          <a:xfrm>
            <a:off x="5143504" y="857232"/>
            <a:ext cx="500066" cy="57150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6643702" y="857232"/>
            <a:ext cx="500066" cy="57150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4143372" y="857232"/>
            <a:ext cx="500066" cy="57150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67" name="Скругленный прямоугольник 166"/>
          <p:cNvSpPr/>
          <p:nvPr/>
        </p:nvSpPr>
        <p:spPr>
          <a:xfrm>
            <a:off x="4643438" y="857232"/>
            <a:ext cx="500066" cy="57150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Т</a:t>
            </a:r>
          </a:p>
        </p:txBody>
      </p:sp>
      <p:sp>
        <p:nvSpPr>
          <p:cNvPr id="168" name="Скругленный прямоугольник 167"/>
          <p:cNvSpPr/>
          <p:nvPr/>
        </p:nvSpPr>
        <p:spPr>
          <a:xfrm>
            <a:off x="7143768" y="857232"/>
            <a:ext cx="500066" cy="57150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69" name="4-конечная звезда 168"/>
          <p:cNvSpPr/>
          <p:nvPr/>
        </p:nvSpPr>
        <p:spPr>
          <a:xfrm>
            <a:off x="2285984" y="142852"/>
            <a:ext cx="642942" cy="785818"/>
          </a:xfrm>
          <a:prstGeom prst="star4">
            <a:avLst>
              <a:gd name="adj" fmla="val 14938"/>
            </a:avLst>
          </a:prstGeom>
          <a:solidFill>
            <a:srgbClr val="CF237D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4143372" y="857232"/>
            <a:ext cx="500066" cy="57150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2" name="Скругленный прямоугольник 171"/>
          <p:cNvSpPr/>
          <p:nvPr/>
        </p:nvSpPr>
        <p:spPr>
          <a:xfrm>
            <a:off x="6643702" y="857232"/>
            <a:ext cx="500066" cy="57150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4643438" y="857232"/>
            <a:ext cx="500066" cy="57150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4" name="Скругленный прямоугольник 173"/>
          <p:cNvSpPr/>
          <p:nvPr/>
        </p:nvSpPr>
        <p:spPr>
          <a:xfrm>
            <a:off x="6143636" y="857232"/>
            <a:ext cx="500066" cy="57150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5" name="Скругленный прямоугольник 174"/>
          <p:cNvSpPr/>
          <p:nvPr/>
        </p:nvSpPr>
        <p:spPr>
          <a:xfrm>
            <a:off x="5143504" y="857232"/>
            <a:ext cx="500066" cy="57150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76" name="Скругленный прямоугольник 175"/>
          <p:cNvSpPr/>
          <p:nvPr/>
        </p:nvSpPr>
        <p:spPr>
          <a:xfrm>
            <a:off x="5643570" y="857232"/>
            <a:ext cx="500066" cy="57150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7" name="4-конечная звезда 176"/>
          <p:cNvSpPr/>
          <p:nvPr/>
        </p:nvSpPr>
        <p:spPr>
          <a:xfrm>
            <a:off x="857224" y="1071546"/>
            <a:ext cx="642942" cy="785818"/>
          </a:xfrm>
          <a:prstGeom prst="star4">
            <a:avLst>
              <a:gd name="adj" fmla="val 14938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Скругленный прямоугольник 177"/>
          <p:cNvSpPr/>
          <p:nvPr/>
        </p:nvSpPr>
        <p:spPr>
          <a:xfrm>
            <a:off x="2643174" y="857232"/>
            <a:ext cx="500066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5143504" y="857232"/>
            <a:ext cx="500066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5643570" y="857232"/>
            <a:ext cx="500066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1" name="Скругленный прямоугольник 180"/>
          <p:cNvSpPr/>
          <p:nvPr/>
        </p:nvSpPr>
        <p:spPr>
          <a:xfrm>
            <a:off x="3143240" y="857232"/>
            <a:ext cx="500066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2" name="Скругленный прямоугольник 181"/>
          <p:cNvSpPr/>
          <p:nvPr/>
        </p:nvSpPr>
        <p:spPr>
          <a:xfrm>
            <a:off x="4643438" y="857232"/>
            <a:ext cx="500066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3" name="Скругленный прямоугольник 182"/>
          <p:cNvSpPr/>
          <p:nvPr/>
        </p:nvSpPr>
        <p:spPr>
          <a:xfrm>
            <a:off x="6143636" y="857232"/>
            <a:ext cx="500066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4" name="Скругленный прямоугольник 183"/>
          <p:cNvSpPr/>
          <p:nvPr/>
        </p:nvSpPr>
        <p:spPr>
          <a:xfrm>
            <a:off x="3643306" y="857232"/>
            <a:ext cx="500066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Л</a:t>
            </a:r>
          </a:p>
        </p:txBody>
      </p:sp>
      <p:sp>
        <p:nvSpPr>
          <p:cNvPr id="185" name="Скругленный прямоугольник 184"/>
          <p:cNvSpPr/>
          <p:nvPr/>
        </p:nvSpPr>
        <p:spPr>
          <a:xfrm>
            <a:off x="4143372" y="857232"/>
            <a:ext cx="500066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Г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6" name="Скругленный прямоугольник 185"/>
          <p:cNvSpPr/>
          <p:nvPr/>
        </p:nvSpPr>
        <p:spPr>
          <a:xfrm>
            <a:off x="6643702" y="857232"/>
            <a:ext cx="500066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7" name="Скругленный прямоугольник 186"/>
          <p:cNvSpPr/>
          <p:nvPr/>
        </p:nvSpPr>
        <p:spPr>
          <a:xfrm>
            <a:off x="7143768" y="857232"/>
            <a:ext cx="500066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8" name="4-конечная звезда 187"/>
          <p:cNvSpPr/>
          <p:nvPr/>
        </p:nvSpPr>
        <p:spPr>
          <a:xfrm>
            <a:off x="8358214" y="2571744"/>
            <a:ext cx="642942" cy="785818"/>
          </a:xfrm>
          <a:prstGeom prst="star4">
            <a:avLst>
              <a:gd name="adj" fmla="val 14938"/>
            </a:avLst>
          </a:prstGeom>
          <a:solidFill>
            <a:srgbClr val="6840CC"/>
          </a:solidFill>
          <a:ln>
            <a:solidFill>
              <a:srgbClr val="6321A5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Скругленный прямоугольник 188"/>
          <p:cNvSpPr/>
          <p:nvPr/>
        </p:nvSpPr>
        <p:spPr>
          <a:xfrm>
            <a:off x="3714744" y="857232"/>
            <a:ext cx="500066" cy="571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Б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6215074" y="857232"/>
            <a:ext cx="500066" cy="571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1" name="Скругленный прямоугольник 190"/>
          <p:cNvSpPr/>
          <p:nvPr/>
        </p:nvSpPr>
        <p:spPr>
          <a:xfrm>
            <a:off x="6715140" y="857232"/>
            <a:ext cx="500066" cy="571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2" name="Скругленный прямоугольник 191"/>
          <p:cNvSpPr/>
          <p:nvPr/>
        </p:nvSpPr>
        <p:spPr>
          <a:xfrm>
            <a:off x="4214810" y="857232"/>
            <a:ext cx="500066" cy="571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3" name="Скругленный прямоугольник 192"/>
          <p:cNvSpPr/>
          <p:nvPr/>
        </p:nvSpPr>
        <p:spPr>
          <a:xfrm>
            <a:off x="5715008" y="857232"/>
            <a:ext cx="500066" cy="571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4" name="Скругленный прямоугольник 193"/>
          <p:cNvSpPr/>
          <p:nvPr/>
        </p:nvSpPr>
        <p:spPr>
          <a:xfrm>
            <a:off x="4714876" y="857232"/>
            <a:ext cx="500066" cy="571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5" name="Скругленный прямоугольник 194"/>
          <p:cNvSpPr/>
          <p:nvPr/>
        </p:nvSpPr>
        <p:spPr>
          <a:xfrm>
            <a:off x="5214942" y="857232"/>
            <a:ext cx="500066" cy="571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Ж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6" name="4-конечная звезда 195"/>
          <p:cNvSpPr/>
          <p:nvPr/>
        </p:nvSpPr>
        <p:spPr>
          <a:xfrm>
            <a:off x="928662" y="3786190"/>
            <a:ext cx="642942" cy="785818"/>
          </a:xfrm>
          <a:prstGeom prst="star4">
            <a:avLst>
              <a:gd name="adj" fmla="val 14938"/>
            </a:avLst>
          </a:prstGeom>
          <a:solidFill>
            <a:srgbClr val="00B0F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Скругленный прямоугольник 196"/>
          <p:cNvSpPr/>
          <p:nvPr/>
        </p:nvSpPr>
        <p:spPr>
          <a:xfrm>
            <a:off x="4714876" y="928670"/>
            <a:ext cx="500066" cy="571504"/>
          </a:xfrm>
          <a:prstGeom prst="roundRect">
            <a:avLst/>
          </a:prstGeom>
          <a:solidFill>
            <a:srgbClr val="C898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8" name="Скругленный прямоугольник 197"/>
          <p:cNvSpPr/>
          <p:nvPr/>
        </p:nvSpPr>
        <p:spPr>
          <a:xfrm>
            <a:off x="5214942" y="928670"/>
            <a:ext cx="500066" cy="571504"/>
          </a:xfrm>
          <a:prstGeom prst="roundRect">
            <a:avLst/>
          </a:prstGeom>
          <a:solidFill>
            <a:srgbClr val="C898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9" name="Скругленный прямоугольник 198"/>
          <p:cNvSpPr/>
          <p:nvPr/>
        </p:nvSpPr>
        <p:spPr>
          <a:xfrm>
            <a:off x="6715140" y="928670"/>
            <a:ext cx="500066" cy="571504"/>
          </a:xfrm>
          <a:prstGeom prst="roundRect">
            <a:avLst/>
          </a:prstGeom>
          <a:solidFill>
            <a:srgbClr val="C898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0" name="Скругленный прямоугольник 199"/>
          <p:cNvSpPr/>
          <p:nvPr/>
        </p:nvSpPr>
        <p:spPr>
          <a:xfrm>
            <a:off x="5715008" y="928670"/>
            <a:ext cx="500066" cy="571504"/>
          </a:xfrm>
          <a:prstGeom prst="roundRect">
            <a:avLst/>
          </a:prstGeom>
          <a:solidFill>
            <a:srgbClr val="C898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1" name="Скругленный прямоугольник 200"/>
          <p:cNvSpPr/>
          <p:nvPr/>
        </p:nvSpPr>
        <p:spPr>
          <a:xfrm>
            <a:off x="6215074" y="928670"/>
            <a:ext cx="500066" cy="571504"/>
          </a:xfrm>
          <a:prstGeom prst="roundRect">
            <a:avLst/>
          </a:prstGeom>
          <a:solidFill>
            <a:srgbClr val="C898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2" name="4-конечная звезда 201"/>
          <p:cNvSpPr/>
          <p:nvPr/>
        </p:nvSpPr>
        <p:spPr>
          <a:xfrm>
            <a:off x="2714612" y="1857364"/>
            <a:ext cx="642942" cy="1000132"/>
          </a:xfrm>
          <a:prstGeom prst="star4">
            <a:avLst>
              <a:gd name="adj" fmla="val 14938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Скругленный прямоугольник 202"/>
          <p:cNvSpPr/>
          <p:nvPr/>
        </p:nvSpPr>
        <p:spPr>
          <a:xfrm>
            <a:off x="5143504" y="857232"/>
            <a:ext cx="500066" cy="571504"/>
          </a:xfrm>
          <a:prstGeom prst="roundRect">
            <a:avLst/>
          </a:prstGeom>
          <a:solidFill>
            <a:srgbClr val="CC006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Ж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4" name="Скругленный прямоугольник 203"/>
          <p:cNvSpPr/>
          <p:nvPr/>
        </p:nvSpPr>
        <p:spPr>
          <a:xfrm>
            <a:off x="5643570" y="857232"/>
            <a:ext cx="500066" cy="571504"/>
          </a:xfrm>
          <a:prstGeom prst="roundRect">
            <a:avLst/>
          </a:prstGeom>
          <a:solidFill>
            <a:srgbClr val="CC006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5" name="Скругленный прямоугольник 204"/>
          <p:cNvSpPr/>
          <p:nvPr/>
        </p:nvSpPr>
        <p:spPr>
          <a:xfrm>
            <a:off x="7143768" y="857232"/>
            <a:ext cx="500066" cy="571504"/>
          </a:xfrm>
          <a:prstGeom prst="roundRect">
            <a:avLst/>
          </a:prstGeom>
          <a:solidFill>
            <a:srgbClr val="CC006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6143636" y="857232"/>
            <a:ext cx="500066" cy="571504"/>
          </a:xfrm>
          <a:prstGeom prst="roundRect">
            <a:avLst/>
          </a:prstGeom>
          <a:solidFill>
            <a:srgbClr val="CC006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7" name="Скругленный прямоугольник 206"/>
          <p:cNvSpPr/>
          <p:nvPr/>
        </p:nvSpPr>
        <p:spPr>
          <a:xfrm>
            <a:off x="6643702" y="857232"/>
            <a:ext cx="500066" cy="571504"/>
          </a:xfrm>
          <a:prstGeom prst="roundRect">
            <a:avLst/>
          </a:prstGeom>
          <a:solidFill>
            <a:srgbClr val="CC006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8" name="4-конечная звезда 207"/>
          <p:cNvSpPr/>
          <p:nvPr/>
        </p:nvSpPr>
        <p:spPr>
          <a:xfrm>
            <a:off x="2143108" y="4286256"/>
            <a:ext cx="642942" cy="1000132"/>
          </a:xfrm>
          <a:prstGeom prst="star4">
            <a:avLst>
              <a:gd name="adj" fmla="val 14938"/>
            </a:avLst>
          </a:prstGeom>
          <a:solidFill>
            <a:srgbClr val="CF237D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Скругленный прямоугольник 208"/>
          <p:cNvSpPr/>
          <p:nvPr/>
        </p:nvSpPr>
        <p:spPr>
          <a:xfrm>
            <a:off x="4500562" y="857232"/>
            <a:ext cx="500066" cy="57150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0" name="Скругленный прямоугольник 209"/>
          <p:cNvSpPr/>
          <p:nvPr/>
        </p:nvSpPr>
        <p:spPr>
          <a:xfrm>
            <a:off x="7000892" y="857232"/>
            <a:ext cx="500066" cy="57150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1" name="Скругленный прямоугольник 210"/>
          <p:cNvSpPr/>
          <p:nvPr/>
        </p:nvSpPr>
        <p:spPr>
          <a:xfrm>
            <a:off x="5000628" y="857232"/>
            <a:ext cx="500066" cy="57150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2" name="Скругленный прямоугольник 211"/>
          <p:cNvSpPr/>
          <p:nvPr/>
        </p:nvSpPr>
        <p:spPr>
          <a:xfrm>
            <a:off x="6500826" y="857232"/>
            <a:ext cx="500066" cy="57150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Ё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3" name="Скругленный прямоугольник 212"/>
          <p:cNvSpPr/>
          <p:nvPr/>
        </p:nvSpPr>
        <p:spPr>
          <a:xfrm>
            <a:off x="5500694" y="857232"/>
            <a:ext cx="500066" cy="57150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4" name="Скругленный прямоугольник 213"/>
          <p:cNvSpPr/>
          <p:nvPr/>
        </p:nvSpPr>
        <p:spPr>
          <a:xfrm>
            <a:off x="6000760" y="857232"/>
            <a:ext cx="500066" cy="57150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Щ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5" name="4-конечная звезда 214"/>
          <p:cNvSpPr/>
          <p:nvPr/>
        </p:nvSpPr>
        <p:spPr>
          <a:xfrm>
            <a:off x="3143240" y="4929198"/>
            <a:ext cx="642942" cy="1000132"/>
          </a:xfrm>
          <a:prstGeom prst="star4">
            <a:avLst>
              <a:gd name="adj" fmla="val 14938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Скругленный прямоугольник 215"/>
          <p:cNvSpPr/>
          <p:nvPr/>
        </p:nvSpPr>
        <p:spPr>
          <a:xfrm>
            <a:off x="3143240" y="857232"/>
            <a:ext cx="500066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5643570" y="857232"/>
            <a:ext cx="500066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8" name="Скругленный прямоугольник 217"/>
          <p:cNvSpPr/>
          <p:nvPr/>
        </p:nvSpPr>
        <p:spPr>
          <a:xfrm>
            <a:off x="6143636" y="857232"/>
            <a:ext cx="500066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3643306" y="857232"/>
            <a:ext cx="500066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0" name="Скругленный прямоугольник 219"/>
          <p:cNvSpPr/>
          <p:nvPr/>
        </p:nvSpPr>
        <p:spPr>
          <a:xfrm>
            <a:off x="5143504" y="857232"/>
            <a:ext cx="500066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1" name="Скругленный прямоугольник 220"/>
          <p:cNvSpPr/>
          <p:nvPr/>
        </p:nvSpPr>
        <p:spPr>
          <a:xfrm>
            <a:off x="6643702" y="857232"/>
            <a:ext cx="500066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4143372" y="857232"/>
            <a:ext cx="500066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3" name="Скругленный прямоугольник 222"/>
          <p:cNvSpPr/>
          <p:nvPr/>
        </p:nvSpPr>
        <p:spPr>
          <a:xfrm>
            <a:off x="4643438" y="857232"/>
            <a:ext cx="500066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7143768" y="857232"/>
            <a:ext cx="500066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5" name="4-конечная звезда 224"/>
          <p:cNvSpPr/>
          <p:nvPr/>
        </p:nvSpPr>
        <p:spPr>
          <a:xfrm>
            <a:off x="1000100" y="5572140"/>
            <a:ext cx="642942" cy="785818"/>
          </a:xfrm>
          <a:prstGeom prst="star4">
            <a:avLst>
              <a:gd name="adj" fmla="val 14938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Горизонтальный свиток 140"/>
          <p:cNvSpPr/>
          <p:nvPr/>
        </p:nvSpPr>
        <p:spPr>
          <a:xfrm>
            <a:off x="7929586" y="571480"/>
            <a:ext cx="1214414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Задание 3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-2.48844E-6 L 0.09011 0.1336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67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94444E-6 -2.48844E-6 L -0.1283 0.133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67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.55556E-7 -2.48844E-6 L -0.12778 0.1336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67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94444E-6 -2.48844E-6 L 0.03542 0.2176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109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-2.48844E-6 L -0.07361 0.2176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109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.55556E-7 -2.48844E-6 L -0.01927 0.3015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51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05556E-6 -2.48844E-6 L -0.01893 0.3015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05556E-6 -2.48844E-6 L 0.11354 0.3855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1930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44444E-6 -2.48844E-6 L -0.10486 0.38553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1930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94444E-6 -2.48844E-6 L -0.10434 0.38553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1930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44444E-6 -2.48844E-6 L 0.05886 0.4694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2350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05556E-6 -2.48844E-6 L -0.05018 0.46948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350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.55556E-7 -2.48844E-6 L -0.15903 0.4694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2350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94444E-6 -2.48844E-6 L 0.00417 0.5534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770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.55556E-7 -2.48844E-6 L 0.00451 0.55343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770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05556E-6 -2.48844E-6 L -0.21372 0.55343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2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94444E-6 -2.48844E-6 L 0.00417 0.63714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31800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.55556E-7 -2.48844E-6 L -0.15903 0.72109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36100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.55556E-7 -2.48844E-6 L -0.05052 0.72109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3610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94444E-6 -2.48844E-6 L -0.10434 0.63714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3180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05556E-6 -2.48844E-6 L -0.05018 0.72109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36100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-2.48844E-6 L -0.10486 0.63714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3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.55556E-7 -2.48844E-6 L 0.33351 0.13368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6700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05556E-6 -2.48844E-6 L 0.06007 0.38553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19300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44444E-6 -2.48844E-6 L 0.06059 0.38553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19300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05556E-6 -2.48844E-6 L 0.27882 0.21763 " pathEditMode="relative" rAng="0" ptsTypes="AA">
                                      <p:cBhvr>
                                        <p:cTn id="2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10900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.55556E-7 -2.48844E-6 L 0.11476 0.30158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15100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94444E-6 -2.48844E-6 L 0.0059 0.30158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1510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44444E-6 -2.48844E-6 L 0.1691 0.21763 " pathEditMode="relative" rAng="0" ptsTypes="AA">
                                      <p:cBhvr>
                                        <p:cTn id="284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1090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94444E-6 -2.48844E-6 L 0.11441 0.30158 " pathEditMode="relative" rAng="0" ptsTypes="AA">
                                      <p:cBhvr>
                                        <p:cTn id="286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1510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.55556E-7 -2.48844E-6 L -0.04879 0.21763 " pathEditMode="relative" rAng="0" ptsTypes="AA">
                                      <p:cBhvr>
                                        <p:cTn id="288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090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05556E-6 -2.48844E-6 L -0.10348 0.13368 " pathEditMode="relative" rAng="0" ptsTypes="AA">
                                      <p:cBhvr>
                                        <p:cTn id="290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05556E-6 -2.48844E-6 L 0.21632 0.4694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3500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44444E-6 -2.48844E-6 L 0.05313 0.72109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36100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94444E-6 -2.48844E-6 L 0.05365 0.72109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36100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44444E-6 -2.48844E-6 L 0.16164 0.55343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27700"/>
                                    </p:animMotion>
                                  </p:childTnLst>
                                </p:cTn>
                              </p:par>
                              <p:par>
                                <p:cTn id="337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05556E-6 -2.48844E-6 L 0.05277 0.72109 " pathEditMode="relative" rAng="0" ptsTypes="AA">
                                      <p:cBhvr>
                                        <p:cTn id="33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36100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94444E-6 -2.48844E-6 L 0.10695 0.63714 " pathEditMode="relative" rAng="0" ptsTypes="AA">
                                      <p:cBhvr>
                                        <p:cTn id="340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31800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.55556E-7 -2.48844E-6 L 0.05226 0.72109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3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94444E-6 4.81036E-7 L 0.16215 0.45907 " pathEditMode="relative" rAng="0" ptsTypes="AA">
                                      <p:cBhvr>
                                        <p:cTn id="372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22900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.55556E-7 4.81036E-7 L 0.10746 0.54302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27200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94444E-6 4.81036E-7 L 0.05365 0.62673 " pathEditMode="relative" rAng="0" ptsTypes="AA">
                                      <p:cBhvr>
                                        <p:cTn id="37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31300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05556E-6 4.81036E-7 L 0.05277 0.62673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31300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44444E-6 4.81036E-7 L 0.05313 0.62673 " pathEditMode="relative" rAng="0" ptsTypes="AA">
                                      <p:cBhvr>
                                        <p:cTn id="380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3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05556E-6 -2.48844E-6 L 0.28055 0.38553 " pathEditMode="relative" rAng="0" ptsTypes="AA">
                                      <p:cBhvr>
                                        <p:cTn id="41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19300"/>
                                    </p:animMotion>
                                  </p:childTnLst>
                                </p:cTn>
                              </p:par>
                              <p:par>
                                <p:cTn id="411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44444E-6 -2.48844E-6 L 0.22587 0.46948 " pathEditMode="relative" rAng="0" ptsTypes="AA">
                                      <p:cBhvr>
                                        <p:cTn id="41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23500"/>
                                    </p:animMotion>
                                  </p:childTnLst>
                                </p:cTn>
                              </p:par>
                              <p:par>
                                <p:cTn id="413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05556E-6 -2.48844E-6 L 0.0618 0.72109 " pathEditMode="relative" rAng="0" ptsTypes="AA">
                                      <p:cBhvr>
                                        <p:cTn id="414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36100"/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94444E-6 -2.48844E-6 L 0.17118 0.55343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27700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.55556E-7 -2.48844E-6 L 0.11649 0.63714 " pathEditMode="relative" rAng="0" ptsTypes="AA">
                                      <p:cBhvr>
                                        <p:cTn id="418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3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44444E-6 -2.48844E-6 L 0.24063 0.38553 " pathEditMode="relative" rAng="0" ptsTypes="AA">
                                      <p:cBhvr>
                                        <p:cTn id="453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19300"/>
                                    </p:animMotion>
                                  </p:childTnLst>
                                </p:cTn>
                              </p:par>
                              <p:par>
                                <p:cTn id="454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94444E-6 -2.48844E-6 L 0.0224 0.38553 " pathEditMode="relative" rAng="0" ptsTypes="AA">
                                      <p:cBhvr>
                                        <p:cTn id="455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19300"/>
                                    </p:animMotion>
                                  </p:childTnLst>
                                </p:cTn>
                              </p:par>
                              <p:par>
                                <p:cTn id="456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94444E-6 -2.48844E-6 L 0.18594 0.46948 " pathEditMode="relative" rAng="0" ptsTypes="AA">
                                      <p:cBhvr>
                                        <p:cTn id="457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23500"/>
                                    </p:animMotion>
                                  </p:childTnLst>
                                </p:cTn>
                              </p:par>
                              <p:par>
                                <p:cTn id="458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44444E-6 -2.48844E-6 L 0.07709 0.46948 " pathEditMode="relative" rAng="0" ptsTypes="AA">
                                      <p:cBhvr>
                                        <p:cTn id="459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23500"/>
                                    </p:animMotion>
                                  </p:childTnLst>
                                </p:cTn>
                              </p:par>
                              <p:par>
                                <p:cTn id="460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.55556E-7 -2.48844E-6 L 0.13125 0.55343 " pathEditMode="relative" rAng="0" ptsTypes="AA">
                                      <p:cBhvr>
                                        <p:cTn id="461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27700"/>
                                    </p:animMotion>
                                  </p:childTnLst>
                                </p:cTn>
                              </p:par>
                              <p:par>
                                <p:cTn id="462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05556E-6 -2.48844E-6 L 0.13177 0.55343 " pathEditMode="relative" rAng="0" ptsTypes="AA">
                                      <p:cBhvr>
                                        <p:cTn id="463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2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05556E-6 -2.48844E-6 L 0.38906 0.13368 " pathEditMode="relative" rAng="0" ptsTypes="AA">
                                      <p:cBhvr>
                                        <p:cTn id="513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6700"/>
                                    </p:animMotion>
                                  </p:childTnLst>
                                </p:cTn>
                              </p:par>
                              <p:par>
                                <p:cTn id="514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44444E-6 -2.48844E-6 L 0.17084 0.13368 " pathEditMode="relative" rAng="0" ptsTypes="AA">
                                      <p:cBhvr>
                                        <p:cTn id="51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6700"/>
                                    </p:animMotion>
                                  </p:childTnLst>
                                </p:cTn>
                              </p:par>
                              <p:par>
                                <p:cTn id="516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94444E-6 -2.48844E-6 L 0.17118 0.13368 " pathEditMode="relative" rAng="0" ptsTypes="AA">
                                      <p:cBhvr>
                                        <p:cTn id="517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6700"/>
                                    </p:animMotion>
                                  </p:childTnLst>
                                </p:cTn>
                              </p:par>
                              <p:par>
                                <p:cTn id="518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44444E-6 -2.48844E-6 L 0.33438 0.21763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10900"/>
                                    </p:animMotion>
                                  </p:childTnLst>
                                </p:cTn>
                              </p:par>
                              <p:par>
                                <p:cTn id="520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05556E-6 -2.48844E-6 L 0.22552 0.21763 " pathEditMode="relative" rAng="0" ptsTypes="AA">
                                      <p:cBhvr>
                                        <p:cTn id="521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10900"/>
                                    </p:animMotion>
                                  </p:childTnLst>
                                </p:cTn>
                              </p:par>
                              <p:par>
                                <p:cTn id="522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.55556E-7 -2.48844E-6 L 0.11649 0.21763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10900"/>
                                    </p:animMotion>
                                  </p:childTnLst>
                                </p:cTn>
                              </p:par>
                              <p:par>
                                <p:cTn id="524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94444E-6 -2.48844E-6 L 0.27969 0.30158 " pathEditMode="relative" rAng="0" ptsTypes="AA">
                                      <p:cBhvr>
                                        <p:cTn id="525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15100"/>
                                    </p:animMotion>
                                  </p:childTnLst>
                                </p:cTn>
                              </p:par>
                              <p:par>
                                <p:cTn id="526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.55556E-7 -2.48844E-6 L 0.28021 0.30158 " pathEditMode="relative" rAng="0" ptsTypes="AA">
                                      <p:cBhvr>
                                        <p:cTn id="527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15100"/>
                                    </p:animMotion>
                                  </p:childTnLst>
                                </p:cTn>
                              </p:par>
                              <p:par>
                                <p:cTn id="528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05556E-6 -2.48844E-6 L 0.0618 0.30158 " pathEditMode="relative" rAng="0" ptsTypes="AA">
                                      <p:cBhvr>
                                        <p:cTn id="529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</p:childTnLst>
        </p:cTn>
      </p:par>
    </p:tnLst>
    <p:bldLst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1857356" y="1214422"/>
            <a:ext cx="5942158" cy="5072098"/>
            <a:chOff x="1419096" y="651200"/>
            <a:chExt cx="6209220" cy="4778063"/>
          </a:xfrm>
        </p:grpSpPr>
        <p:pic>
          <p:nvPicPr>
            <p:cNvPr id="71" name="Picture 7" descr="C:\Documents and Settings\Admin\Рабочий стол\Колесо истории\картинки к датам\IMG_0040.JPG"/>
            <p:cNvPicPr>
              <a:picLocks noChangeAspect="1" noChangeArrowheads="1"/>
            </p:cNvPicPr>
            <p:nvPr/>
          </p:nvPicPr>
          <p:blipFill>
            <a:blip r:embed="rId3" cstate="email"/>
            <a:stretch>
              <a:fillRect/>
            </a:stretch>
          </p:blipFill>
          <p:spPr bwMode="auto">
            <a:xfrm>
              <a:off x="1448894" y="651200"/>
              <a:ext cx="6179422" cy="38359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72" name="Прямоугольник 71"/>
            <p:cNvSpPr/>
            <p:nvPr/>
          </p:nvSpPr>
          <p:spPr>
            <a:xfrm>
              <a:off x="1419096" y="4500569"/>
              <a:ext cx="6195840" cy="9286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Первый полёт человека в Космос.</a:t>
              </a:r>
              <a:endParaRPr lang="ru-RU" sz="2800" b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85786" y="285728"/>
            <a:ext cx="6929486" cy="8309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Даты и события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Управляющая кнопка: возврат 25">
            <a:hlinkClick r:id="rId4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C:\Documents and Settings\Admin\Рабочий стол\Колесо истории\картинки к датам\2614e8b7197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8" y="1142984"/>
            <a:ext cx="4358297" cy="5214974"/>
          </a:xfrm>
          <a:prstGeom prst="rect">
            <a:avLst/>
          </a:prstGeom>
          <a:noFill/>
        </p:spPr>
      </p:pic>
      <p:sp>
        <p:nvSpPr>
          <p:cNvPr id="28" name="Скругленный прямоугольник 27"/>
          <p:cNvSpPr/>
          <p:nvPr/>
        </p:nvSpPr>
        <p:spPr>
          <a:xfrm>
            <a:off x="500034" y="1571612"/>
            <a:ext cx="157163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988 </a:t>
            </a:r>
            <a:r>
              <a:rPr lang="ru-RU" sz="3200" b="1" dirty="0" smtClean="0"/>
              <a:t>г.</a:t>
            </a:r>
            <a:endParaRPr lang="ru-RU" sz="3200" b="1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1285852" y="1500174"/>
            <a:ext cx="7000924" cy="4929222"/>
            <a:chOff x="1000100" y="1357298"/>
            <a:chExt cx="7000924" cy="4929222"/>
          </a:xfrm>
        </p:grpSpPr>
        <p:pic>
          <p:nvPicPr>
            <p:cNvPr id="30" name="Picture 2" descr="C:\Documents and Settings\Admin\Рабочий стол\Колесо истории\картинки к датам\43813.jpe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000100" y="1357298"/>
              <a:ext cx="7000924" cy="378154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31" name="Прямоугольник 30"/>
            <p:cNvSpPr/>
            <p:nvPr/>
          </p:nvSpPr>
          <p:spPr>
            <a:xfrm>
              <a:off x="1000100" y="4857760"/>
              <a:ext cx="7000924" cy="14287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Битва на Чудском озере</a:t>
              </a:r>
              <a:r>
                <a:rPr lang="ru-RU" sz="2400" dirty="0" smtClean="0"/>
                <a:t> - сражение между русскими во главе с Александром Невским и рыцарями Ливонского ордена. Эта битва вошла в историю, как </a:t>
              </a:r>
              <a:r>
                <a:rPr lang="ru-RU" sz="2400" b="1" dirty="0" smtClean="0"/>
                <a:t>Ледовое побоище</a:t>
              </a:r>
              <a:r>
                <a:rPr lang="ru-RU" sz="2400" dirty="0" smtClean="0"/>
                <a:t>.</a:t>
              </a:r>
              <a:endParaRPr lang="ru-RU" sz="2400" b="1" dirty="0"/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500034" y="2500306"/>
            <a:ext cx="157163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1242</a:t>
            </a:r>
            <a:r>
              <a:rPr lang="en-US" sz="3200" b="1" dirty="0" smtClean="0"/>
              <a:t> </a:t>
            </a:r>
            <a:r>
              <a:rPr lang="ru-RU" sz="3200" b="1" dirty="0" smtClean="0"/>
              <a:t>г.</a:t>
            </a:r>
            <a:endParaRPr lang="ru-RU" sz="3200" b="1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1071538" y="1357298"/>
            <a:ext cx="7000924" cy="4929222"/>
            <a:chOff x="1000100" y="1357298"/>
            <a:chExt cx="7000924" cy="4929222"/>
          </a:xfrm>
        </p:grpSpPr>
        <p:pic>
          <p:nvPicPr>
            <p:cNvPr id="33" name="Picture 3" descr="C:\Documents and Settings\Admin\Рабочий стол\Колесо истории\картинки к датам\normal_512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000100" y="1357298"/>
              <a:ext cx="7000924" cy="38100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34" name="Прямоугольник 33"/>
            <p:cNvSpPr/>
            <p:nvPr/>
          </p:nvSpPr>
          <p:spPr>
            <a:xfrm>
              <a:off x="1000100" y="4857760"/>
              <a:ext cx="7000924" cy="14287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Куликовская битва</a:t>
              </a:r>
              <a:r>
                <a:rPr lang="ru-RU" sz="2400" dirty="0" smtClean="0"/>
                <a:t> - сражение между объединенной армией русских княжеств во главе с Дмитрием Донским и армией Золотой Орды во главе с Мамаем.</a:t>
              </a:r>
              <a:endParaRPr lang="ru-RU" sz="2400" b="1" dirty="0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500034" y="3429000"/>
            <a:ext cx="157163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1380</a:t>
            </a:r>
            <a:r>
              <a:rPr lang="en-US" sz="3200" b="1" dirty="0" smtClean="0"/>
              <a:t> </a:t>
            </a:r>
            <a:r>
              <a:rPr lang="ru-RU" sz="3200" b="1" dirty="0" smtClean="0"/>
              <a:t>г.</a:t>
            </a:r>
            <a:endParaRPr lang="ru-RU" sz="3200" b="1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1500166" y="1214422"/>
            <a:ext cx="6429420" cy="5000660"/>
            <a:chOff x="1142976" y="1285860"/>
            <a:chExt cx="6429420" cy="5000660"/>
          </a:xfrm>
        </p:grpSpPr>
        <p:pic>
          <p:nvPicPr>
            <p:cNvPr id="38" name="Picture 4" descr="C:\Documents and Settings\Admin\Рабочий стол\Колесо истории\картинки к датам\tatarskoe_igo_2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142976" y="1285860"/>
              <a:ext cx="6429420" cy="414340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39" name="Прямоугольник 38"/>
            <p:cNvSpPr/>
            <p:nvPr/>
          </p:nvSpPr>
          <p:spPr>
            <a:xfrm>
              <a:off x="1142976" y="5357826"/>
              <a:ext cx="6429420" cy="9286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Окончательное избавление Руси от монголо-татарского ига</a:t>
              </a:r>
              <a:r>
                <a:rPr lang="ru-RU" sz="2400" dirty="0" smtClean="0"/>
                <a:t>.</a:t>
              </a:r>
              <a:endParaRPr lang="ru-RU" sz="2400" b="1" dirty="0"/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500034" y="4357694"/>
            <a:ext cx="157163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1480</a:t>
            </a:r>
            <a:r>
              <a:rPr lang="en-US" sz="3200" b="1" dirty="0" smtClean="0"/>
              <a:t> </a:t>
            </a:r>
            <a:r>
              <a:rPr lang="ru-RU" sz="3200" b="1" dirty="0" smtClean="0"/>
              <a:t>г.</a:t>
            </a:r>
            <a:endParaRPr lang="ru-RU" sz="3200" b="1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2571736" y="1142984"/>
            <a:ext cx="4929223" cy="5214974"/>
            <a:chOff x="2357422" y="1285860"/>
            <a:chExt cx="4929223" cy="5214974"/>
          </a:xfrm>
        </p:grpSpPr>
        <p:pic>
          <p:nvPicPr>
            <p:cNvPr id="41" name="Picture 5" descr="C:\Documents and Settings\Admin\Рабочий стол\Колесо истории\картинки к датам\4479613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357423" y="1285860"/>
              <a:ext cx="4929222" cy="431007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42" name="Прямоугольник 41"/>
            <p:cNvSpPr/>
            <p:nvPr/>
          </p:nvSpPr>
          <p:spPr>
            <a:xfrm>
              <a:off x="2357422" y="5357826"/>
              <a:ext cx="4929222" cy="114300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Освобождение Москвы от поляков народным ополчением Минина и Пожарского</a:t>
              </a:r>
              <a:r>
                <a:rPr lang="ru-RU" sz="2400" dirty="0" smtClean="0"/>
                <a:t>.</a:t>
              </a:r>
              <a:endParaRPr lang="ru-RU" sz="2400" b="1" dirty="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500034" y="5286388"/>
            <a:ext cx="157163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1612</a:t>
            </a:r>
            <a:r>
              <a:rPr lang="en-US" sz="3200" b="1" dirty="0" smtClean="0"/>
              <a:t> </a:t>
            </a:r>
            <a:r>
              <a:rPr lang="ru-RU" sz="3200" b="1" dirty="0" smtClean="0"/>
              <a:t>г.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7422" y="1571612"/>
            <a:ext cx="157163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1755</a:t>
            </a:r>
            <a:r>
              <a:rPr lang="en-US" sz="3200" b="1" dirty="0" smtClean="0"/>
              <a:t> </a:t>
            </a:r>
            <a:r>
              <a:rPr lang="ru-RU" sz="3200" b="1" dirty="0" smtClean="0"/>
              <a:t>г.</a:t>
            </a:r>
            <a:endParaRPr lang="ru-RU" sz="3200" b="1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2143108" y="1214422"/>
            <a:ext cx="5715040" cy="5198337"/>
            <a:chOff x="1857356" y="1302497"/>
            <a:chExt cx="5715040" cy="5198337"/>
          </a:xfrm>
        </p:grpSpPr>
        <p:pic>
          <p:nvPicPr>
            <p:cNvPr id="45" name="Picture 4" descr="C:\Documents and Settings\Admin\Рабочий стол\Колесо истории\картинки к датам\img-358494-d41d8cd98f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857356" y="1302497"/>
              <a:ext cx="5715040" cy="4412519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46" name="Прямоугольник 45"/>
            <p:cNvSpPr/>
            <p:nvPr/>
          </p:nvSpPr>
          <p:spPr>
            <a:xfrm>
              <a:off x="1857356" y="5357826"/>
              <a:ext cx="5715040" cy="114300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По инициативе Н.В. Ломоносова создан Московский университет.</a:t>
              </a:r>
              <a:endParaRPr lang="ru-RU" sz="2400" b="1" dirty="0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785918" y="1142984"/>
            <a:ext cx="6072230" cy="5405900"/>
            <a:chOff x="1857356" y="1166350"/>
            <a:chExt cx="5715040" cy="5191609"/>
          </a:xfrm>
        </p:grpSpPr>
        <p:pic>
          <p:nvPicPr>
            <p:cNvPr id="50" name="Picture 6" descr="C:\Documents and Settings\Admin\Рабочий стол\Колесо истории\картинки к датам\1283913383_brdn036.jp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857356" y="1166350"/>
              <a:ext cx="5715040" cy="417717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51" name="Прямоугольник 50"/>
            <p:cNvSpPr/>
            <p:nvPr/>
          </p:nvSpPr>
          <p:spPr>
            <a:xfrm>
              <a:off x="1857356" y="5008297"/>
              <a:ext cx="5715040" cy="134966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Бородинская битва</a:t>
              </a:r>
              <a:r>
                <a:rPr lang="ru-RU" sz="2400" dirty="0" smtClean="0"/>
                <a:t> - сражение между русской армией во главе с Кутузовым и французскими войсками под командованием Наполеона.</a:t>
              </a:r>
              <a:endParaRPr lang="ru-RU" sz="2400" b="1" dirty="0"/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2357422" y="2500306"/>
            <a:ext cx="157163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1812</a:t>
            </a:r>
            <a:r>
              <a:rPr lang="en-US" sz="3200" b="1" dirty="0" smtClean="0"/>
              <a:t> </a:t>
            </a:r>
            <a:r>
              <a:rPr lang="ru-RU" sz="3200" b="1" dirty="0" smtClean="0"/>
              <a:t>г.</a:t>
            </a:r>
            <a:endParaRPr lang="ru-RU" sz="3200" b="1" dirty="0"/>
          </a:p>
        </p:txBody>
      </p:sp>
      <p:grpSp>
        <p:nvGrpSpPr>
          <p:cNvPr id="52" name="Группа 51"/>
          <p:cNvGrpSpPr/>
          <p:nvPr/>
        </p:nvGrpSpPr>
        <p:grpSpPr>
          <a:xfrm>
            <a:off x="1785918" y="1428736"/>
            <a:ext cx="6238892" cy="4929198"/>
            <a:chOff x="1785918" y="1500198"/>
            <a:chExt cx="6238892" cy="4929198"/>
          </a:xfrm>
        </p:grpSpPr>
        <p:pic>
          <p:nvPicPr>
            <p:cNvPr id="53" name="Picture 7" descr="C:\Documents and Settings\Admin\Рабочий стол\Колесо истории\картинки к датам\IMG_0040.JP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785918" y="1500198"/>
              <a:ext cx="6238892" cy="3714731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54" name="Прямоугольник 53"/>
            <p:cNvSpPr/>
            <p:nvPr/>
          </p:nvSpPr>
          <p:spPr>
            <a:xfrm>
              <a:off x="1785918" y="5214950"/>
              <a:ext cx="6215106" cy="121444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Восстание декабристов</a:t>
              </a:r>
              <a:r>
                <a:rPr lang="ru-RU" sz="2400" dirty="0" smtClean="0"/>
                <a:t> - вооруженный антиправительственный мятеж офицеров русской армии.</a:t>
              </a:r>
              <a:endParaRPr lang="ru-RU" sz="2400" b="1" dirty="0"/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2357422" y="3429000"/>
            <a:ext cx="157163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1825</a:t>
            </a:r>
            <a:r>
              <a:rPr lang="en-US" sz="3200" b="1" dirty="0" smtClean="0"/>
              <a:t> </a:t>
            </a:r>
            <a:r>
              <a:rPr lang="ru-RU" sz="3200" b="1" dirty="0" smtClean="0"/>
              <a:t>г.</a:t>
            </a:r>
            <a:endParaRPr lang="ru-RU" sz="3200" b="1" dirty="0"/>
          </a:p>
        </p:txBody>
      </p:sp>
      <p:grpSp>
        <p:nvGrpSpPr>
          <p:cNvPr id="55" name="Группа 54"/>
          <p:cNvGrpSpPr/>
          <p:nvPr/>
        </p:nvGrpSpPr>
        <p:grpSpPr>
          <a:xfrm>
            <a:off x="1785918" y="1428736"/>
            <a:ext cx="6221601" cy="4857808"/>
            <a:chOff x="1779423" y="1214422"/>
            <a:chExt cx="6221601" cy="4857808"/>
          </a:xfrm>
        </p:grpSpPr>
        <p:pic>
          <p:nvPicPr>
            <p:cNvPr id="56" name="Picture 7" descr="C:\Documents and Settings\Admin\Рабочий стол\Колесо истории\картинки к датам\IMG_0040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1779423" y="1214422"/>
              <a:ext cx="6221601" cy="4000507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57" name="Прямоугольник 56"/>
            <p:cNvSpPr/>
            <p:nvPr/>
          </p:nvSpPr>
          <p:spPr>
            <a:xfrm>
              <a:off x="1779423" y="5214950"/>
              <a:ext cx="6221601" cy="8572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Отмена крепостного права в России</a:t>
              </a:r>
              <a:r>
                <a:rPr lang="ru-RU" sz="2800" dirty="0" smtClean="0"/>
                <a:t>.</a:t>
              </a:r>
              <a:endParaRPr lang="ru-RU" sz="2800" b="1" dirty="0"/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2357422" y="4357694"/>
            <a:ext cx="157163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1861</a:t>
            </a:r>
            <a:r>
              <a:rPr lang="en-US" sz="3200" b="1" dirty="0" smtClean="0"/>
              <a:t> </a:t>
            </a:r>
            <a:r>
              <a:rPr lang="ru-RU" sz="3200" b="1" dirty="0" smtClean="0"/>
              <a:t>г.</a:t>
            </a:r>
            <a:endParaRPr lang="ru-RU" sz="3200" b="1" dirty="0"/>
          </a:p>
        </p:txBody>
      </p:sp>
      <p:grpSp>
        <p:nvGrpSpPr>
          <p:cNvPr id="58" name="Группа 57"/>
          <p:cNvGrpSpPr/>
          <p:nvPr/>
        </p:nvGrpSpPr>
        <p:grpSpPr>
          <a:xfrm>
            <a:off x="2214546" y="1214422"/>
            <a:ext cx="5300773" cy="5107323"/>
            <a:chOff x="2336567" y="1500174"/>
            <a:chExt cx="5107313" cy="4963455"/>
          </a:xfrm>
        </p:grpSpPr>
        <p:pic>
          <p:nvPicPr>
            <p:cNvPr id="59" name="Picture 7" descr="C:\Documents and Settings\Admin\Рабочий стол\Колесо истории\картинки к датам\IMG_0040.JPG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2336567" y="1500174"/>
              <a:ext cx="5107313" cy="381843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60" name="Прямоугольник 59"/>
            <p:cNvSpPr/>
            <p:nvPr/>
          </p:nvSpPr>
          <p:spPr>
            <a:xfrm>
              <a:off x="2336567" y="5249183"/>
              <a:ext cx="5093476" cy="121444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Начало Первой мировой войны</a:t>
              </a:r>
              <a:r>
                <a:rPr lang="ru-RU" sz="2800" dirty="0" smtClean="0"/>
                <a:t> и вступление в неё Российской империи.</a:t>
              </a:r>
              <a:endParaRPr lang="ru-RU" sz="2800" b="1" dirty="0"/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2357422" y="5286388"/>
            <a:ext cx="157163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1914</a:t>
            </a:r>
            <a:r>
              <a:rPr lang="en-US" sz="3200" b="1" dirty="0" smtClean="0"/>
              <a:t> </a:t>
            </a:r>
            <a:r>
              <a:rPr lang="ru-RU" sz="3200" b="1" dirty="0" smtClean="0"/>
              <a:t>г.</a:t>
            </a:r>
            <a:endParaRPr lang="ru-RU" sz="3200" b="1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1071538" y="1428736"/>
            <a:ext cx="6929486" cy="4929222"/>
            <a:chOff x="1714480" y="1357298"/>
            <a:chExt cx="6929486" cy="4925139"/>
          </a:xfrm>
        </p:grpSpPr>
        <p:pic>
          <p:nvPicPr>
            <p:cNvPr id="62" name="Picture 7" descr="C:\Documents and Settings\Admin\Рабочий стол\Колесо истории\картинки к датам\IMG_0040.JPG"/>
            <p:cNvPicPr>
              <a:picLocks noChangeAspect="1" noChangeArrowheads="1"/>
            </p:cNvPicPr>
            <p:nvPr/>
          </p:nvPicPr>
          <p:blipFill>
            <a:blip r:embed="rId15" cstate="email"/>
            <a:stretch>
              <a:fillRect/>
            </a:stretch>
          </p:blipFill>
          <p:spPr bwMode="auto">
            <a:xfrm>
              <a:off x="1714480" y="1357298"/>
              <a:ext cx="4500594" cy="4925139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63" name="Прямоугольник 62"/>
            <p:cNvSpPr/>
            <p:nvPr/>
          </p:nvSpPr>
          <p:spPr>
            <a:xfrm>
              <a:off x="5929322" y="1357298"/>
              <a:ext cx="2714644" cy="48577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Революция в России</a:t>
              </a:r>
              <a:r>
                <a:rPr lang="ru-RU" sz="2400" dirty="0" smtClean="0"/>
                <a:t> (Февральская и Октябрьская). В феврале после падения монархии власть перешла к Временному правительству. В октябре путем переворота к власти пришли большевики.</a:t>
              </a:r>
              <a:endParaRPr lang="ru-RU" sz="2400" b="1" dirty="0"/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4286248" y="1571612"/>
            <a:ext cx="157163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1917</a:t>
            </a:r>
            <a:r>
              <a:rPr lang="en-US" sz="3200" b="1" dirty="0" smtClean="0"/>
              <a:t> </a:t>
            </a:r>
            <a:r>
              <a:rPr lang="ru-RU" sz="3200" b="1" dirty="0" smtClean="0"/>
              <a:t>г.</a:t>
            </a:r>
            <a:endParaRPr lang="ru-RU" sz="3200" b="1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1214414" y="1214422"/>
            <a:ext cx="6643735" cy="5286412"/>
            <a:chOff x="1643041" y="531033"/>
            <a:chExt cx="6643735" cy="4898231"/>
          </a:xfrm>
        </p:grpSpPr>
        <p:pic>
          <p:nvPicPr>
            <p:cNvPr id="65" name="Picture 7" descr="C:\Documents and Settings\Admin\Рабочий стол\Колесо истории\картинки к датам\IMG_0040.JPG"/>
            <p:cNvPicPr>
              <a:picLocks noChangeAspect="1" noChangeArrowheads="1"/>
            </p:cNvPicPr>
            <p:nvPr/>
          </p:nvPicPr>
          <p:blipFill>
            <a:blip r:embed="rId16" cstate="email"/>
            <a:stretch>
              <a:fillRect/>
            </a:stretch>
          </p:blipFill>
          <p:spPr bwMode="auto">
            <a:xfrm>
              <a:off x="1643041" y="531033"/>
              <a:ext cx="6643733" cy="3905345"/>
            </a:xfrm>
            <a:prstGeom prst="rect">
              <a:avLst/>
            </a:prstGeom>
            <a:noFill/>
          </p:spPr>
        </p:pic>
        <p:sp>
          <p:nvSpPr>
            <p:cNvPr id="66" name="Прямоугольник 65"/>
            <p:cNvSpPr/>
            <p:nvPr/>
          </p:nvSpPr>
          <p:spPr>
            <a:xfrm>
              <a:off x="1643042" y="4436378"/>
              <a:ext cx="6643734" cy="9928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Образован Союз Советских Социалистических Республик.</a:t>
              </a:r>
              <a:endParaRPr lang="ru-RU" sz="2800" b="1" dirty="0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4286248" y="2500306"/>
            <a:ext cx="157163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1922</a:t>
            </a:r>
            <a:r>
              <a:rPr lang="en-US" sz="3200" b="1" dirty="0" smtClean="0"/>
              <a:t> </a:t>
            </a:r>
            <a:r>
              <a:rPr lang="ru-RU" sz="3200" b="1" dirty="0" smtClean="0"/>
              <a:t>г.</a:t>
            </a:r>
            <a:endParaRPr lang="ru-RU" sz="3200" b="1" dirty="0"/>
          </a:p>
        </p:txBody>
      </p:sp>
      <p:grpSp>
        <p:nvGrpSpPr>
          <p:cNvPr id="67" name="Группа 66"/>
          <p:cNvGrpSpPr/>
          <p:nvPr/>
        </p:nvGrpSpPr>
        <p:grpSpPr>
          <a:xfrm>
            <a:off x="2500298" y="1214422"/>
            <a:ext cx="5013463" cy="4929222"/>
            <a:chOff x="2389530" y="785794"/>
            <a:chExt cx="5238786" cy="4643470"/>
          </a:xfrm>
        </p:grpSpPr>
        <p:pic>
          <p:nvPicPr>
            <p:cNvPr id="68" name="Picture 7" descr="C:\Documents and Settings\Admin\Рабочий стол\Колесо истории\картинки к датам\IMG_0040.JPG"/>
            <p:cNvPicPr>
              <a:picLocks noChangeAspect="1" noChangeArrowheads="1"/>
            </p:cNvPicPr>
            <p:nvPr/>
          </p:nvPicPr>
          <p:blipFill>
            <a:blip r:embed="rId17" cstate="email"/>
            <a:stretch>
              <a:fillRect/>
            </a:stretch>
          </p:blipFill>
          <p:spPr bwMode="auto">
            <a:xfrm>
              <a:off x="2389530" y="785794"/>
              <a:ext cx="5238786" cy="392909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69" name="Прямоугольник 68"/>
            <p:cNvSpPr/>
            <p:nvPr/>
          </p:nvSpPr>
          <p:spPr>
            <a:xfrm>
              <a:off x="2389530" y="4500570"/>
              <a:ext cx="5225408" cy="9286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Создание и испытание первой атомной бомбы в СССР.</a:t>
              </a:r>
              <a:endParaRPr lang="ru-RU" sz="2800" b="1" dirty="0"/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4286248" y="3429000"/>
            <a:ext cx="157163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1949</a:t>
            </a:r>
            <a:r>
              <a:rPr lang="en-US" sz="3200" b="1" dirty="0" smtClean="0"/>
              <a:t> </a:t>
            </a:r>
            <a:r>
              <a:rPr lang="ru-RU" sz="3200" b="1" dirty="0" smtClean="0"/>
              <a:t>г.</a:t>
            </a:r>
            <a:endParaRPr lang="ru-RU" sz="32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6248" y="4357694"/>
            <a:ext cx="157163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1961</a:t>
            </a:r>
            <a:r>
              <a:rPr lang="en-US" sz="3200" b="1" dirty="0" smtClean="0"/>
              <a:t> </a:t>
            </a:r>
            <a:r>
              <a:rPr lang="ru-RU" sz="3200" b="1" dirty="0" smtClean="0"/>
              <a:t>г.</a:t>
            </a:r>
            <a:endParaRPr lang="ru-RU" sz="3200" b="1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2000232" y="1214422"/>
            <a:ext cx="5715040" cy="5214974"/>
            <a:chOff x="1344447" y="583903"/>
            <a:chExt cx="5971896" cy="4912657"/>
          </a:xfrm>
        </p:grpSpPr>
        <p:pic>
          <p:nvPicPr>
            <p:cNvPr id="74" name="Picture 7" descr="C:\Documents and Settings\Admin\Рабочий стол\Колесо истории\картинки к датам\IMG_0040.JPG"/>
            <p:cNvPicPr>
              <a:picLocks noChangeAspect="1" noChangeArrowheads="1"/>
            </p:cNvPicPr>
            <p:nvPr/>
          </p:nvPicPr>
          <p:blipFill>
            <a:blip r:embed="rId18" cstate="email"/>
            <a:stretch>
              <a:fillRect/>
            </a:stretch>
          </p:blipFill>
          <p:spPr bwMode="auto">
            <a:xfrm>
              <a:off x="1344447" y="583903"/>
              <a:ext cx="3945630" cy="4912657"/>
            </a:xfrm>
            <a:prstGeom prst="rect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75" name="Прямоугольник 74"/>
            <p:cNvSpPr/>
            <p:nvPr/>
          </p:nvSpPr>
          <p:spPr>
            <a:xfrm>
              <a:off x="5151531" y="583903"/>
              <a:ext cx="2164812" cy="491265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Олимпиада в Москве.</a:t>
              </a:r>
              <a:endParaRPr lang="ru-RU" sz="2800" b="1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4286248" y="5286388"/>
            <a:ext cx="157163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1980</a:t>
            </a:r>
            <a:r>
              <a:rPr lang="en-US" sz="3200" b="1" dirty="0" smtClean="0"/>
              <a:t> </a:t>
            </a:r>
            <a:r>
              <a:rPr lang="ru-RU" sz="3200" b="1" dirty="0" smtClean="0"/>
              <a:t>г.</a:t>
            </a:r>
            <a:endParaRPr lang="ru-RU" sz="3200" b="1" dirty="0"/>
          </a:p>
        </p:txBody>
      </p:sp>
      <p:grpSp>
        <p:nvGrpSpPr>
          <p:cNvPr id="76" name="Группа 75"/>
          <p:cNvGrpSpPr/>
          <p:nvPr/>
        </p:nvGrpSpPr>
        <p:grpSpPr>
          <a:xfrm>
            <a:off x="500034" y="1214422"/>
            <a:ext cx="5715040" cy="4786346"/>
            <a:chOff x="1344447" y="1709525"/>
            <a:chExt cx="5387553" cy="4239690"/>
          </a:xfrm>
        </p:grpSpPr>
        <p:pic>
          <p:nvPicPr>
            <p:cNvPr id="77" name="Picture 7" descr="C:\Documents and Settings\Admin\Рабочий стол\Колесо истории\картинки к датам\IMG_0040.JPG"/>
            <p:cNvPicPr>
              <a:picLocks noChangeAspect="1" noChangeArrowheads="1"/>
            </p:cNvPicPr>
            <p:nvPr/>
          </p:nvPicPr>
          <p:blipFill>
            <a:blip r:embed="rId19" cstate="email"/>
            <a:stretch>
              <a:fillRect/>
            </a:stretch>
          </p:blipFill>
          <p:spPr bwMode="auto">
            <a:xfrm>
              <a:off x="1344447" y="1709525"/>
              <a:ext cx="5387553" cy="3634020"/>
            </a:xfrm>
            <a:prstGeom prst="rect">
              <a:avLst/>
            </a:prstGeom>
            <a:noFill/>
          </p:spPr>
        </p:pic>
        <p:sp>
          <p:nvSpPr>
            <p:cNvPr id="78" name="Прямоугольник 77"/>
            <p:cNvSpPr/>
            <p:nvPr/>
          </p:nvSpPr>
          <p:spPr>
            <a:xfrm>
              <a:off x="1344447" y="5276248"/>
              <a:ext cx="5374706" cy="67296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600" b="1" dirty="0" smtClean="0"/>
                <a:t>Распад СССР и падение социализма.</a:t>
              </a:r>
              <a:endParaRPr lang="ru-RU" sz="2600" b="1" dirty="0"/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6286512" y="1571612"/>
            <a:ext cx="1571636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1991</a:t>
            </a:r>
            <a:r>
              <a:rPr lang="en-US" sz="3200" b="1" dirty="0" smtClean="0"/>
              <a:t> </a:t>
            </a:r>
            <a:r>
              <a:rPr lang="ru-RU" sz="3200" b="1" dirty="0" smtClean="0"/>
              <a:t>г.</a:t>
            </a:r>
            <a:endParaRPr lang="ru-RU" sz="3200" b="1" dirty="0"/>
          </a:p>
        </p:txBody>
      </p:sp>
      <p:grpSp>
        <p:nvGrpSpPr>
          <p:cNvPr id="79" name="Группа 78"/>
          <p:cNvGrpSpPr/>
          <p:nvPr/>
        </p:nvGrpSpPr>
        <p:grpSpPr>
          <a:xfrm>
            <a:off x="500034" y="1214422"/>
            <a:ext cx="6215106" cy="5000660"/>
            <a:chOff x="1344447" y="1912922"/>
            <a:chExt cx="5387553" cy="4036293"/>
          </a:xfrm>
        </p:grpSpPr>
        <p:pic>
          <p:nvPicPr>
            <p:cNvPr id="80" name="Picture 7" descr="C:\Documents and Settings\Admin\Рабочий стол\Колесо истории\картинки к датам\IMG_0040.JPG"/>
            <p:cNvPicPr>
              <a:picLocks noChangeAspect="1" noChangeArrowheads="1"/>
            </p:cNvPicPr>
            <p:nvPr/>
          </p:nvPicPr>
          <p:blipFill>
            <a:blip r:embed="rId20" cstate="email"/>
            <a:stretch>
              <a:fillRect/>
            </a:stretch>
          </p:blipFill>
          <p:spPr bwMode="auto">
            <a:xfrm>
              <a:off x="1344447" y="1912922"/>
              <a:ext cx="5387553" cy="3227226"/>
            </a:xfrm>
            <a:prstGeom prst="rect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81" name="Прямоугольник 80"/>
            <p:cNvSpPr/>
            <p:nvPr/>
          </p:nvSpPr>
          <p:spPr>
            <a:xfrm>
              <a:off x="1344447" y="5126589"/>
              <a:ext cx="5374706" cy="822626"/>
            </a:xfrm>
            <a:prstGeom prst="rect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Северная война</a:t>
              </a:r>
              <a:r>
                <a:rPr lang="ru-RU" sz="2800" dirty="0" smtClean="0"/>
                <a:t> - боевые действия между Россией и Швецией.</a:t>
              </a:r>
              <a:endParaRPr lang="ru-RU" sz="2800" b="1" dirty="0"/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6215074" y="2500306"/>
            <a:ext cx="2500330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1700-1721 </a:t>
            </a:r>
            <a:r>
              <a:rPr lang="ru-RU" sz="2600" b="1" dirty="0" smtClean="0"/>
              <a:t>г.г.</a:t>
            </a:r>
            <a:endParaRPr lang="ru-RU" sz="2600" b="1" dirty="0"/>
          </a:p>
        </p:txBody>
      </p:sp>
      <p:grpSp>
        <p:nvGrpSpPr>
          <p:cNvPr id="82" name="Группа 81"/>
          <p:cNvGrpSpPr/>
          <p:nvPr/>
        </p:nvGrpSpPr>
        <p:grpSpPr>
          <a:xfrm>
            <a:off x="500034" y="1214422"/>
            <a:ext cx="5715040" cy="4655513"/>
            <a:chOff x="1344447" y="1825415"/>
            <a:chExt cx="5387553" cy="4123800"/>
          </a:xfrm>
        </p:grpSpPr>
        <p:pic>
          <p:nvPicPr>
            <p:cNvPr id="83" name="Picture 7" descr="C:\Documents and Settings\Admin\Рабочий стол\Колесо истории\картинки к датам\IMG_0040.JPG"/>
            <p:cNvPicPr>
              <a:picLocks noChangeAspect="1" noChangeArrowheads="1"/>
            </p:cNvPicPr>
            <p:nvPr/>
          </p:nvPicPr>
          <p:blipFill>
            <a:blip r:embed="rId21" cstate="email"/>
            <a:stretch>
              <a:fillRect/>
            </a:stretch>
          </p:blipFill>
          <p:spPr bwMode="auto">
            <a:xfrm>
              <a:off x="1344447" y="1825415"/>
              <a:ext cx="5387553" cy="3402241"/>
            </a:xfrm>
            <a:prstGeom prst="rect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84" name="Прямоугольник 83"/>
            <p:cNvSpPr/>
            <p:nvPr/>
          </p:nvSpPr>
          <p:spPr>
            <a:xfrm>
              <a:off x="1344447" y="5126589"/>
              <a:ext cx="5374706" cy="822626"/>
            </a:xfrm>
            <a:prstGeom prst="rect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Первая русская революция.</a:t>
              </a:r>
              <a:endParaRPr lang="ru-RU" sz="2800" b="1" dirty="0"/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6215074" y="3429000"/>
            <a:ext cx="2500330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1905-1907 </a:t>
            </a:r>
            <a:r>
              <a:rPr lang="ru-RU" sz="2600" b="1" dirty="0" smtClean="0"/>
              <a:t>г.г.</a:t>
            </a:r>
            <a:endParaRPr lang="ru-RU" sz="2600" b="1" dirty="0"/>
          </a:p>
        </p:txBody>
      </p:sp>
      <p:pic>
        <p:nvPicPr>
          <p:cNvPr id="85" name="Picture 7" descr="C:\Documents and Settings\Admin\Рабочий стол\Колесо истории\картинки к датам\IMG_0040.JP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571472" y="1214422"/>
            <a:ext cx="5668952" cy="428628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6215074" y="4357694"/>
            <a:ext cx="2500330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1918-1922 </a:t>
            </a:r>
            <a:r>
              <a:rPr lang="ru-RU" sz="2600" b="1" dirty="0" smtClean="0"/>
              <a:t>г.г.</a:t>
            </a:r>
            <a:endParaRPr lang="ru-RU" sz="2600" b="1" dirty="0"/>
          </a:p>
        </p:txBody>
      </p:sp>
      <p:grpSp>
        <p:nvGrpSpPr>
          <p:cNvPr id="86" name="Группа 20"/>
          <p:cNvGrpSpPr/>
          <p:nvPr/>
        </p:nvGrpSpPr>
        <p:grpSpPr>
          <a:xfrm>
            <a:off x="428596" y="1285860"/>
            <a:ext cx="6500858" cy="4429155"/>
            <a:chOff x="468970" y="1646246"/>
            <a:chExt cx="6263030" cy="4113132"/>
          </a:xfrm>
        </p:grpSpPr>
        <p:pic>
          <p:nvPicPr>
            <p:cNvPr id="87" name="Picture 7" descr="C:\Documents and Settings\Admin\Рабочий стол\Колесо истории\картинки к датам\IMG_0040.JPG"/>
            <p:cNvPicPr>
              <a:picLocks noChangeAspect="1" noChangeArrowheads="1"/>
            </p:cNvPicPr>
            <p:nvPr/>
          </p:nvPicPr>
          <p:blipFill>
            <a:blip r:embed="rId23" cstate="email"/>
            <a:stretch>
              <a:fillRect/>
            </a:stretch>
          </p:blipFill>
          <p:spPr bwMode="auto">
            <a:xfrm>
              <a:off x="478970" y="1646246"/>
              <a:ext cx="6253030" cy="3303363"/>
            </a:xfrm>
            <a:prstGeom prst="rect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88" name="Прямоугольник 87"/>
            <p:cNvSpPr/>
            <p:nvPr/>
          </p:nvSpPr>
          <p:spPr>
            <a:xfrm>
              <a:off x="468970" y="4936752"/>
              <a:ext cx="6250183" cy="822626"/>
            </a:xfrm>
            <a:prstGeom prst="rect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Великая Отечественная война.</a:t>
              </a:r>
              <a:endParaRPr lang="ru-RU" sz="2800" b="1" dirty="0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6215074" y="5286388"/>
            <a:ext cx="2500330" cy="5715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1941-1945 </a:t>
            </a:r>
            <a:r>
              <a:rPr lang="ru-RU" sz="2600" b="1" dirty="0" smtClean="0"/>
              <a:t>г.г.</a:t>
            </a:r>
            <a:endParaRPr lang="ru-RU" sz="26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5" fill="hold">
                      <p:stCondLst>
                        <p:cond delay="0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0" fill="hold">
                      <p:stCondLst>
                        <p:cond delay="0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9" fill="hold">
                      <p:stCondLst>
                        <p:cond delay="0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0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0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0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0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0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0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0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0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0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0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0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0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0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0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42" presetClass="path" presetSubtype="0" accel="50000" decel="5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-0.20608 0.54422 " pathEditMode="relative" rAng="0" ptsTypes="AA">
                                      <p:cBhvr>
                                        <p:cTn id="7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272"/>
                                    </p:animMotion>
                                  </p:childTnLst>
                                </p:cTn>
                              </p:par>
                              <p:par>
                                <p:cTn id="7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6" fill="hold">
                      <p:stCondLst>
                        <p:cond delay="0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6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9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2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5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8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4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7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0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3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9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2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5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8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4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7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0" presetID="64" presetClass="path" presetSubtype="0" accel="50000" decel="5000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08 0.54422 L -0.00122 -0.00185 " pathEditMode="relative" rAng="0" ptsTypes="AA">
                                      <p:cBhvr>
                                        <p:cTn id="8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273"/>
                                    </p:animMotion>
                                  </p:childTnLst>
                                </p:cTn>
                              </p:par>
                              <p:par>
                                <p:cTn id="8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7" fill="hold">
                      <p:stCondLst>
                        <p:cond delay="0"/>
                      </p:stCondLst>
                      <p:childTnLst>
                        <p:par>
                          <p:cTn id="818" fill="hold">
                            <p:stCondLst>
                              <p:cond delay="0"/>
                            </p:stCondLst>
                            <p:childTnLst>
                              <p:par>
                                <p:cTn id="819" presetID="10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10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10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10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7" presetID="10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10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10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42" presetClass="path" presetSubtype="0" accel="50000" decel="5000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065 L -0.20608 0.4088 " pathEditMode="relative" rAng="0" ptsTypes="AA">
                                      <p:cBhvr>
                                        <p:cTn id="8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199"/>
                                    </p:animMotion>
                                  </p:childTnLst>
                                </p:cTn>
                              </p:par>
                              <p:par>
                                <p:cTn id="8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4" fill="hold">
                      <p:stCondLst>
                        <p:cond delay="0"/>
                      </p:stCondLst>
                      <p:childTnLst>
                        <p:par>
                          <p:cTn id="885" fill="hold">
                            <p:stCondLst>
                              <p:cond delay="0"/>
                            </p:stCondLst>
                            <p:childTnLst>
                              <p:par>
                                <p:cTn id="88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4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7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0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3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6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9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2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5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8" presetID="10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1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4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7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0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3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6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9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2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5" presetID="10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8" presetID="64" presetClass="path" presetSubtype="0" accel="50000" decel="5000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08 0.4088 L 0.0066 0.00972 " pathEditMode="relative" rAng="0" ptsTypes="AA">
                                      <p:cBhvr>
                                        <p:cTn id="9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200"/>
                                    </p:animMotion>
                                  </p:childTnLst>
                                </p:cTn>
                              </p:par>
                              <p:par>
                                <p:cTn id="9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10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0" presetID="10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10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6" presetID="10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10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2" presetID="10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10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8" presetID="10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1" presetID="10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4" presetID="10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10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0" presetID="10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10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6" presetID="10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9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2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5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8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4" presetID="42" presetClass="path" presetSubtype="0" accel="50000" decel="5000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-0.20608 0.27338 " pathEditMode="relative" rAng="0" ptsTypes="AA">
                                      <p:cBhvr>
                                        <p:cTn id="10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137"/>
                                    </p:animMotion>
                                  </p:childTnLst>
                                </p:cTn>
                              </p:par>
                              <p:par>
                                <p:cTn id="10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2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2" fill="hold">
                      <p:stCondLst>
                        <p:cond delay="0"/>
                      </p:stCondLst>
                      <p:childTnLst>
                        <p:par>
                          <p:cTn id="1023" fill="hold">
                            <p:stCondLst>
                              <p:cond delay="0"/>
                            </p:stCondLst>
                            <p:childTnLst>
                              <p:par>
                                <p:cTn id="10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10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2" presetID="10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5" presetID="10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8" presetID="10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1" presetID="10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4" presetID="10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7" presetID="10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0" presetID="10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3" presetID="10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6" presetID="10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9" presetID="10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2" presetID="10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5" presetID="10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8" presetID="10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1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4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7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0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3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6" presetID="64" presetClass="path" presetSubtype="0" accel="50000" decel="5000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08 0.27338 L -0.00122 0.00023 " pathEditMode="relative" rAng="0" ptsTypes="AA">
                                      <p:cBhvr>
                                        <p:cTn id="10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137"/>
                                    </p:animMotion>
                                  </p:childTnLst>
                                </p:cTn>
                              </p:par>
                              <p:par>
                                <p:cTn id="10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3" fill="hold">
                      <p:stCondLst>
                        <p:cond delay="0"/>
                      </p:stCondLst>
                      <p:childTnLst>
                        <p:par>
                          <p:cTn id="1094" fill="hold">
                            <p:stCondLst>
                              <p:cond delay="0"/>
                            </p:stCondLst>
                            <p:childTnLst>
                              <p:par>
                                <p:cTn id="1095" presetID="10" presetClass="exit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8" presetID="10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10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4" presetID="10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10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0" presetID="10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10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6" presetID="10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10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2" presetID="10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5" presetID="10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8" presetID="10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10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4" presetID="10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7" presetID="10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0" presetID="10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3" presetID="10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6" presetID="10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9" presetID="10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2" presetID="35" presetClass="path" presetSubtype="0" accel="50000" decel="5000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3.33333E-6 L -0.20608 0.13797 " pathEditMode="relative" rAng="0" ptsTypes="AA">
                                      <p:cBhvr>
                                        <p:cTn id="11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69"/>
                                    </p:animMotion>
                                  </p:childTnLst>
                                </p:cTn>
                              </p:par>
                              <p:par>
                                <p:cTn id="11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0" fill="hold">
                      <p:stCondLst>
                        <p:cond delay="0"/>
                      </p:stCondLst>
                      <p:childTnLst>
                        <p:par>
                          <p:cTn id="1161" fill="hold">
                            <p:stCondLst>
                              <p:cond delay="0"/>
                            </p:stCondLst>
                            <p:childTnLst>
                              <p:par>
                                <p:cTn id="116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7" presetID="10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0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3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6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9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2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5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8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1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4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7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0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3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6" presetID="10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9" presetID="10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2" presetID="10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5" presetID="10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8" presetID="10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1" presetID="10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4" presetID="64" presetClass="path" presetSubtype="0" accel="50000" decel="5000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08 0.13797 L 0.0066 0.00139 " pathEditMode="relative" rAng="0" ptsTypes="AA">
                                      <p:cBhvr>
                                        <p:cTn id="12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68"/>
                                    </p:animMotion>
                                  </p:childTnLst>
                                </p:cTn>
                              </p:par>
                              <p:par>
                                <p:cTn id="12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1" fill="hold">
                      <p:stCondLst>
                        <p:cond delay="0"/>
                      </p:stCondLst>
                      <p:childTnLst>
                        <p:par>
                          <p:cTn id="1232" fill="hold">
                            <p:stCondLst>
                              <p:cond delay="0"/>
                            </p:stCondLst>
                            <p:childTnLst>
                              <p:par>
                                <p:cTn id="1233" presetID="10" presetClass="exit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6" presetID="10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9" presetID="10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2" presetID="10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5" presetID="10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8" presetID="10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1" presetID="10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4" presetID="10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7" presetID="10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0" presetID="10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3" presetID="10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6" presetID="10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9" presetID="10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2" presetID="10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5" presetID="10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8" presetID="10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1" presetID="10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4" presetID="10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7" presetID="10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0" presetID="35" presetClass="path" presetSubtype="0" accel="50000" decel="5000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0.20486 3.7037E-6 " pathEditMode="relative" rAng="0" ptsTypes="AA">
                                      <p:cBhvr>
                                        <p:cTn id="12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0"/>
                                    </p:animMotion>
                                  </p:childTnLst>
                                </p:cTn>
                              </p:par>
                              <p:par>
                                <p:cTn id="12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9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8" fill="hold">
                      <p:stCondLst>
                        <p:cond delay="0"/>
                      </p:stCondLst>
                      <p:childTnLst>
                        <p:par>
                          <p:cTn id="1299" fill="hold">
                            <p:stCondLst>
                              <p:cond delay="0"/>
                            </p:stCondLst>
                            <p:childTnLst>
                              <p:par>
                                <p:cTn id="130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5" presetID="10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8" presetID="10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1" presetID="10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4" presetID="10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7" presetID="10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0" presetID="10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3" presetID="10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6" presetID="10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9" presetID="10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2" presetID="10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5" presetID="10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8" presetID="10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1" presetID="10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4" presetID="10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7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0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3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6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9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2" presetID="63" presetClass="path" presetSubtype="0" accel="50000" decel="5000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08 0.00255 L -0.00122 0.00255 " pathEditMode="relative" rAng="0" ptsTypes="AA">
                                      <p:cBhvr>
                                        <p:cTn id="13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  <p:par>
                                <p:cTn id="13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9" fill="hold">
                      <p:stCondLst>
                        <p:cond delay="0"/>
                      </p:stCondLst>
                      <p:childTnLst>
                        <p:par>
                          <p:cTn id="1370" fill="hold">
                            <p:stCondLst>
                              <p:cond delay="0"/>
                            </p:stCondLst>
                            <p:childTnLst>
                              <p:par>
                                <p:cTn id="1371" presetID="10" presetClass="exit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4" presetID="10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7" presetID="10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0" presetID="10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3" presetID="10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6" presetID="10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9" presetID="10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2" presetID="10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10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8" presetID="10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1" presetID="10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4" presetID="10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7" presetID="10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0" presetID="10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3" presetID="10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6" presetID="10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9" presetID="10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2" presetID="10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5" presetID="10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8" presetID="42" presetClass="path" presetSubtype="0" accel="50000" decel="5000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41702 0.54422 " pathEditMode="relative" rAng="0" ptsTypes="AA">
                                      <p:cBhvr>
                                        <p:cTn id="14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272"/>
                                    </p:animMotion>
                                  </p:childTnLst>
                                </p:cTn>
                              </p:par>
                              <p:par>
                                <p:cTn id="14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3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6" fill="hold">
                      <p:stCondLst>
                        <p:cond delay="0"/>
                      </p:stCondLst>
                      <p:childTnLst>
                        <p:par>
                          <p:cTn id="1437" fill="hold">
                            <p:stCondLst>
                              <p:cond delay="0"/>
                            </p:stCondLst>
                            <p:childTnLst>
                              <p:par>
                                <p:cTn id="143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3" presetID="10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6" presetID="10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9" presetID="10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2" presetID="10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5" presetID="10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8" presetID="10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1" presetID="10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4" presetID="10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7" presetID="10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0" presetID="10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3" presetID="10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6" presetID="10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9" presetID="10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2" presetID="10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5" presetID="10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8" presetID="10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1" presetID="10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4" presetID="10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7" presetID="10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0" presetID="56" presetClass="path" presetSubtype="0" accel="50000" decel="5000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02 0.54422 L 0.00052 -0.00185 " pathEditMode="relative" rAng="0" ptsTypes="AA">
                                      <p:cBhvr>
                                        <p:cTn id="15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-273"/>
                                    </p:animMotion>
                                  </p:childTnLst>
                                </p:cTn>
                              </p:par>
                              <p:par>
                                <p:cTn id="15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50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7" fill="hold">
                      <p:stCondLst>
                        <p:cond delay="0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10" presetClass="exit" presetSubtype="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2" presetID="10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5" presetID="10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8" presetID="10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1" presetID="10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4" presetID="10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7" presetID="10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0" presetID="10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3" presetID="10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6" presetID="10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9" presetID="10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2" presetID="10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5" presetID="10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8" presetID="10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1" presetID="10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4" presetID="10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7" presetID="10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0" presetID="10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3" presetID="10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6" presetID="42" presetClass="path" presetSubtype="0" accel="50000" decel="5000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065 L -0.41702 0.4088 " pathEditMode="relative" rAng="0" ptsTypes="AA">
                                      <p:cBhvr>
                                        <p:cTn id="15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199"/>
                                    </p:animMotion>
                                  </p:childTnLst>
                                </p:cTn>
                              </p:par>
                              <p:par>
                                <p:cTn id="15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7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4" fill="hold">
                      <p:stCondLst>
                        <p:cond delay="0"/>
                      </p:stCondLst>
                      <p:childTnLst>
                        <p:par>
                          <p:cTn id="1575" fill="hold">
                            <p:stCondLst>
                              <p:cond delay="0"/>
                            </p:stCondLst>
                            <p:childTnLst>
                              <p:par>
                                <p:cTn id="157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1" presetID="10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4" presetID="10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7" presetID="10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0" presetID="10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3" presetID="10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6" presetID="10" presetClass="entr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9" presetID="10" presetClass="entr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2" presetID="10" presetClass="entr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5" presetID="10" presetClass="entr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8" presetID="10" presetClass="entr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1" presetID="10" presetClass="entr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4" presetID="10" presetClass="entr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7" presetID="10" presetClass="entr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0" presetID="10" presetClass="entr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3" presetID="10" presetClass="entr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6" presetID="10" presetClass="entr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9" presetID="10" presetClass="entr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2" presetID="10" presetClass="entr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5" presetID="10" presetClass="entr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8" presetID="56" presetClass="path" presetSubtype="0" accel="50000" decel="5000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02 0.4088 L 0.00052 -0.00069 " pathEditMode="relative" rAng="0" ptsTypes="AA">
                                      <p:cBhvr>
                                        <p:cTn id="16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-205"/>
                                    </p:animMotion>
                                  </p:childTnLst>
                                </p:cTn>
                              </p:par>
                              <p:par>
                                <p:cTn id="16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6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5" fill="hold">
                      <p:stCondLst>
                        <p:cond delay="0"/>
                      </p:stCondLst>
                      <p:childTnLst>
                        <p:par>
                          <p:cTn id="1646" fill="hold">
                            <p:stCondLst>
                              <p:cond delay="0"/>
                            </p:stCondLst>
                            <p:childTnLst>
                              <p:par>
                                <p:cTn id="1647" presetID="10" presetClass="exit" presetSubtype="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0" presetID="10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3" presetID="10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6" presetID="10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9" presetID="10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2" presetID="10" presetClass="exit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5" presetID="10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8" presetID="10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1" presetID="10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4" presetID="10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7" presetID="10" presetClass="exit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0" presetID="10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3" presetID="10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6" presetID="10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9" presetID="10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2" presetID="10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5" presetID="10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8" presetID="10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1" presetID="10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4" presetID="42" presetClass="path" presetSubtype="0" accel="50000" decel="5000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1065 L -0.41701 0.27338 " pathEditMode="relative" rAng="0" ptsTypes="AA">
                                      <p:cBhvr>
                                        <p:cTn id="17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131"/>
                                    </p:animMotion>
                                  </p:childTnLst>
                                </p:cTn>
                              </p:par>
                              <p:par>
                                <p:cTn id="170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2" fill="hold">
                      <p:stCondLst>
                        <p:cond delay="0"/>
                      </p:stCondLst>
                      <p:childTnLst>
                        <p:par>
                          <p:cTn id="1713" fill="hold">
                            <p:stCondLst>
                              <p:cond delay="0"/>
                            </p:stCondLst>
                            <p:childTnLst>
                              <p:par>
                                <p:cTn id="17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9" presetID="10" presetClass="entr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2" presetID="10" presetClass="entr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5" presetID="10" presetClass="entr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8" presetID="10" presetClass="entr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1" presetID="10" presetClass="entr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4" presetID="10" presetClass="entr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7" presetID="10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0" presetID="10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3" presetID="10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6" presetID="10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9" presetID="10" presetClass="entr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2" presetID="10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5" presetID="10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8" presetID="10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1" presetID="10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4" presetID="10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7" presetID="10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0" presetID="10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3" presetID="10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6" presetID="56" presetClass="path" presetSubtype="0" accel="50000" decel="5000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02 0.27338 L 0.00052 0.01088 " pathEditMode="relative" rAng="0" ptsTypes="AA">
                                      <p:cBhvr>
                                        <p:cTn id="17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-131"/>
                                    </p:animMotion>
                                  </p:childTnLst>
                                </p:cTn>
                              </p:par>
                              <p:par>
                                <p:cTn id="17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3" fill="hold">
                      <p:stCondLst>
                        <p:cond delay="0"/>
                      </p:stCondLst>
                      <p:childTnLst>
                        <p:par>
                          <p:cTn id="1784" fill="hold">
                            <p:stCondLst>
                              <p:cond delay="0"/>
                            </p:stCondLst>
                            <p:childTnLst>
                              <p:par>
                                <p:cTn id="1785" presetID="10" presetClass="exit" presetSubtype="0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8" presetID="10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1" presetID="10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4" presetID="10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7" presetID="10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0" presetID="10" presetClass="exit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3" presetID="10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6" presetID="10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9" presetID="10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2" presetID="10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5" presetID="10" presetClass="exit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8" presetID="10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1" presetID="10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4" presetID="10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7" presetID="10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0" presetID="10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3" presetID="10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6" presetID="10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9" presetID="10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2" presetID="35" presetClass="path" presetSubtype="0" accel="50000" decel="5000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3.33333E-6 L -0.41701 0.13797 " pathEditMode="relative" rAng="0" ptsTypes="AA">
                                      <p:cBhvr>
                                        <p:cTn id="18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69"/>
                                    </p:animMotion>
                                  </p:childTnLst>
                                </p:cTn>
                              </p:par>
                              <p:par>
                                <p:cTn id="18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4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0" fill="hold">
                      <p:stCondLst>
                        <p:cond delay="0"/>
                      </p:stCondLst>
                      <p:childTnLst>
                        <p:par>
                          <p:cTn id="1851" fill="hold">
                            <p:stCondLst>
                              <p:cond delay="0"/>
                            </p:stCondLst>
                            <p:childTnLst>
                              <p:par>
                                <p:cTn id="185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7" presetID="10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0" presetID="10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3" presetID="10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6" presetID="10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9" presetID="10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2" presetID="10" presetClass="entr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5" presetID="10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8" presetID="10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1" presetID="10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4" presetID="10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7" presetID="10" presetClass="entr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0" presetID="10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3" presetID="10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6" presetID="10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9" presetID="10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2" presetID="10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5" presetID="10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8" presetID="10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1" presetID="10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4" presetID="63" presetClass="path" presetSubtype="0" accel="50000" decel="5000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02 0.13797 L 0.00052 0.00139 " pathEditMode="relative" rAng="0" ptsTypes="AA">
                                      <p:cBhvr>
                                        <p:cTn id="19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-68"/>
                                    </p:animMotion>
                                  </p:childTnLst>
                                </p:cTn>
                              </p:par>
                              <p:par>
                                <p:cTn id="19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9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9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1" fill="hold">
                      <p:stCondLst>
                        <p:cond delay="0"/>
                      </p:stCondLst>
                      <p:childTnLst>
                        <p:par>
                          <p:cTn id="1922" fill="hold">
                            <p:stCondLst>
                              <p:cond delay="0"/>
                            </p:stCondLst>
                            <p:childTnLst>
                              <p:par>
                                <p:cTn id="1923" presetID="10" presetClass="exit" presetSubtype="0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6" presetID="10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9" presetID="10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2" presetID="10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5" presetID="10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8" presetID="10" presetClass="exit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1" presetID="10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4" presetID="10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7" presetID="10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0" presetID="10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3" presetID="10" presetClass="exit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6" presetID="10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9" presetID="10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2" presetID="10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5" presetID="10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8" presetID="10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1" presetID="10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4" presetID="10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7" presetID="10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0" presetID="35" presetClass="path" presetSubtype="0" accel="50000" decel="5000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41702 0.00255 " pathEditMode="relative" rAng="0" ptsTypes="AA">
                                      <p:cBhvr>
                                        <p:cTn id="19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1"/>
                                    </p:animMotion>
                                  </p:childTnLst>
                                </p:cTn>
                              </p:par>
                              <p:par>
                                <p:cTn id="19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8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8" fill="hold">
                      <p:stCondLst>
                        <p:cond delay="0"/>
                      </p:stCondLst>
                      <p:childTnLst>
                        <p:par>
                          <p:cTn id="1989" fill="hold">
                            <p:stCondLst>
                              <p:cond delay="0"/>
                            </p:stCondLst>
                            <p:childTnLst>
                              <p:par>
                                <p:cTn id="199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5" presetID="10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8" presetID="10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1" presetID="10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4" presetID="10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7" presetID="10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0" presetID="10" presetClass="entr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3" presetID="10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6" presetID="10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9" presetID="10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2" presetID="10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5" presetID="10" presetClass="entr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8" presetID="10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1" presetID="10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4" presetID="10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7" presetID="10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0" presetID="10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3" presetID="10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6" presetID="10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9" presetID="10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2" presetID="63" presetClass="path" presetSubtype="0" accel="50000" decel="5000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02 0.00255 L 0.00052 0.00255 " pathEditMode="relative" rAng="0" ptsTypes="AA">
                                      <p:cBhvr>
                                        <p:cTn id="20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  <p:par>
                                <p:cTn id="20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9" fill="hold">
                      <p:stCondLst>
                        <p:cond delay="0"/>
                      </p:stCondLst>
                      <p:childTnLst>
                        <p:par>
                          <p:cTn id="2060" fill="hold">
                            <p:stCondLst>
                              <p:cond delay="0"/>
                            </p:stCondLst>
                            <p:childTnLst>
                              <p:par>
                                <p:cTn id="2061" presetID="10" presetClass="exit" presetSubtype="0" fill="hold" grpId="2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4" presetID="10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7" presetID="10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0" presetID="10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3" presetID="10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6" presetID="10" presetClass="exit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9" presetID="10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2" presetID="10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5" presetID="10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8" presetID="10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1" presetID="10" presetClass="exit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4" presetID="10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7" presetID="10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0" presetID="10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3" presetID="10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6" presetID="10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9" presetID="10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2" presetID="10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5" presetID="10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8" presetID="42" presetClass="path" presetSubtype="0" accel="50000" decel="5000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07309 0.54422 " pathEditMode="relative" rAng="0" ptsTypes="AA">
                                      <p:cBhvr>
                                        <p:cTn id="2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272"/>
                                    </p:animMotion>
                                  </p:childTnLst>
                                </p:cTn>
                              </p:par>
                              <p:par>
                                <p:cTn id="21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2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6" fill="hold">
                      <p:stCondLst>
                        <p:cond delay="0"/>
                      </p:stCondLst>
                      <p:childTnLst>
                        <p:par>
                          <p:cTn id="2127" fill="hold">
                            <p:stCondLst>
                              <p:cond delay="0"/>
                            </p:stCondLst>
                            <p:childTnLst>
                              <p:par>
                                <p:cTn id="21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9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3" presetID="10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6" presetID="10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9" presetID="10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2" presetID="10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5" presetID="10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8" presetID="10" presetClass="entr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1" presetID="10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4" presetID="10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7" presetID="10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0" presetID="10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3" presetID="10" presetClass="entr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6" presetID="10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9" presetID="10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2" presetID="10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5" presetID="10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8" presetID="10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1" presetID="10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4" presetID="10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7" presetID="10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0" presetID="64" presetClass="path" presetSubtype="0" accel="50000" decel="5000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09 0.54422 L 0.00225 -0.00185 " pathEditMode="relative" rAng="0" ptsTypes="AA">
                                      <p:cBhvr>
                                        <p:cTn id="21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73"/>
                                    </p:animMotion>
                                  </p:childTnLst>
                                </p:cTn>
                              </p:par>
                              <p:par>
                                <p:cTn id="2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1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7" fill="hold">
                      <p:stCondLst>
                        <p:cond delay="0"/>
                      </p:stCondLst>
                      <p:childTnLst>
                        <p:par>
                          <p:cTn id="2198" fill="hold">
                            <p:stCondLst>
                              <p:cond delay="0"/>
                            </p:stCondLst>
                            <p:childTnLst>
                              <p:par>
                                <p:cTn id="2199" presetID="10" presetClass="exit" presetSubtype="0" fill="hold" grpId="3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2" presetID="10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5" presetID="10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8" presetID="10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1" presetID="10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4" presetID="10" presetClass="exit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7" presetID="10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0" presetID="10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3" presetID="10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6" presetID="10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9" presetID="10" presetClass="exit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2" presetID="10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5" presetID="10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8" presetID="10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1" presetID="10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4" presetID="10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7" presetID="10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0" presetID="10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3" presetID="10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6" presetID="42" presetClass="path" presetSubtype="0" accel="50000" decel="5000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00138 0.48218 " pathEditMode="relative" rAng="0" ptsTypes="AA">
                                      <p:cBhvr>
                                        <p:cTn id="22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41"/>
                                    </p:animMotion>
                                  </p:childTnLst>
                                </p:cTn>
                              </p:par>
                              <p:par>
                                <p:cTn id="22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6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4" fill="hold">
                      <p:stCondLst>
                        <p:cond delay="0"/>
                      </p:stCondLst>
                      <p:childTnLst>
                        <p:par>
                          <p:cTn id="2265" fill="hold">
                            <p:stCondLst>
                              <p:cond delay="0"/>
                            </p:stCondLst>
                            <p:childTnLst>
                              <p:par>
                                <p:cTn id="226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7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1" presetID="10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4" presetID="10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7" presetID="10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0" presetID="10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3" presetID="10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6" presetID="10" presetClass="entr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9" presetID="10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2" presetID="10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5" presetID="10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8" presetID="10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1" presetID="10" presetClass="entr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4" presetID="10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7" presetID="10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0" presetID="10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3" presetID="10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6" presetID="10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9" presetID="10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2" presetID="10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5" presetID="10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8" presetID="64" presetClass="path" presetSubtype="0" accel="50000" decel="5000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48218 L -0.00139 0.00972 " pathEditMode="relative" rAng="0" ptsTypes="AA">
                                      <p:cBhvr>
                                        <p:cTn id="23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"/>
                                    </p:animMotion>
                                  </p:childTnLst>
                                </p:cTn>
                              </p:par>
                              <p:par>
                                <p:cTn id="23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3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5" fill="hold">
                      <p:stCondLst>
                        <p:cond delay="0"/>
                      </p:stCondLst>
                      <p:childTnLst>
                        <p:par>
                          <p:cTn id="2336" fill="hold">
                            <p:stCondLst>
                              <p:cond delay="0"/>
                            </p:stCondLst>
                            <p:childTnLst>
                              <p:par>
                                <p:cTn id="2337" presetID="10" presetClass="exit" presetSubtype="0" fill="hold" grpId="3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0" presetID="10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3" presetID="10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6" presetID="10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9" presetID="10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2" presetID="10" presetClass="exit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5" presetID="10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8" presetID="10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1" presetID="10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4" presetID="10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7" presetID="10" presetClass="exit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0" presetID="10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3" presetID="10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6" presetID="10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9" presetID="10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2" presetID="10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5" presetID="10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8" presetID="10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1" presetID="10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4" presetID="42" presetClass="path" presetSubtype="0" accel="50000" decel="5000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3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9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0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2" fill="hold">
                      <p:stCondLst>
                        <p:cond delay="0"/>
                      </p:stCondLst>
                      <p:childTnLst>
                        <p:par>
                          <p:cTn id="2403" fill="hold">
                            <p:stCondLst>
                              <p:cond delay="0"/>
                            </p:stCondLst>
                            <p:childTnLst>
                              <p:par>
                                <p:cTn id="24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9" presetID="10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2" presetID="10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5" presetID="10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8" presetID="10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1" presetID="10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4" presetID="10" presetClass="entr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7" presetID="10" presetClass="entr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0" presetID="10" presetClass="entr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3" presetID="10" presetClass="entr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6" presetID="10" presetClass="entr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9" presetID="10" presetClass="entr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2" presetID="10" presetClass="entr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5" presetID="10" presetClass="entr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8" presetID="10" presetClass="entr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1" presetID="10" presetClass="entr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4" presetID="10" presetClass="entr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7" presetID="10" presetClass="entr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0" presetID="10" presetClass="entr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3" presetID="10" presetClass="entr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6" presetID="64" presetClass="path" presetSubtype="0" accel="50000" decel="5000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1 0.27338 L -0.00139 0.00023 " pathEditMode="relative" rAng="0" ptsTypes="AA">
                                      <p:cBhvr>
                                        <p:cTn id="24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37"/>
                                    </p:animMotion>
                                  </p:childTnLst>
                                </p:cTn>
                              </p:par>
                              <p:par>
                                <p:cTn id="24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4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3" fill="hold">
                      <p:stCondLst>
                        <p:cond delay="0"/>
                      </p:stCondLst>
                      <p:childTnLst>
                        <p:par>
                          <p:cTn id="2474" fill="hold">
                            <p:stCondLst>
                              <p:cond delay="0"/>
                            </p:stCondLst>
                            <p:childTnLst>
                              <p:par>
                                <p:cTn id="2475" presetID="10" presetClass="exit" presetSubtype="0" fill="hold" grpId="3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8" presetID="10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1" presetID="10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4" presetID="10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7" presetID="10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0" presetID="10" presetClass="exit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3" presetID="10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6" presetID="10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9" presetID="10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2" presetID="10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5" presetID="10" presetClass="exit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8" presetID="10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1" presetID="10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4" presetID="10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7" presetID="10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0" presetID="10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3" presetID="10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6" presetID="10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9" presetID="10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2" presetID="42" presetClass="path" presetSubtype="0" accel="50000" decel="5000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00139 0.19051 " pathEditMode="relative" rAng="0" ptsTypes="AA">
                                      <p:cBhvr>
                                        <p:cTn id="25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5"/>
                                    </p:animMotion>
                                  </p:childTnLst>
                                </p:cTn>
                              </p:par>
                              <p:par>
                                <p:cTn id="25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3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0" fill="hold">
                      <p:stCondLst>
                        <p:cond delay="0"/>
                      </p:stCondLst>
                      <p:childTnLst>
                        <p:par>
                          <p:cTn id="2541" fill="hold">
                            <p:stCondLst>
                              <p:cond delay="0"/>
                            </p:stCondLst>
                            <p:childTnLst>
                              <p:par>
                                <p:cTn id="254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7" presetID="10" presetClass="entr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0" presetID="10" presetClass="entr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3" presetID="10" presetClass="entr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6" presetID="10" presetClass="entr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9" presetID="10" presetClass="entr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2" presetID="10" presetClass="entr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5" presetID="10" presetClass="entr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8" presetID="10" presetClass="entr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1" presetID="10" presetClass="entr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4" presetID="10" presetClass="entr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7" presetID="10" presetClass="entr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0" presetID="10" presetClass="entr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3" presetID="10" presetClass="entr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6" presetID="10" presetClass="entr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9" presetID="10" presetClass="entr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2" presetID="10" presetClass="entr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5" presetID="10" presetClass="entr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8" presetID="10" presetClass="entr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1" presetID="10" presetClass="entr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4" presetID="64" presetClass="path" presetSubtype="0" accel="50000" decel="5000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19051 L -0.00139 0.01181 " pathEditMode="relative" rAng="0" ptsTypes="AA">
                                      <p:cBhvr>
                                        <p:cTn id="26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  <p:par>
                                <p:cTn id="26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6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6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1" fill="hold">
                      <p:stCondLst>
                        <p:cond delay="0"/>
                      </p:stCondLst>
                      <p:childTnLst>
                        <p:par>
                          <p:cTn id="2612" fill="hold">
                            <p:stCondLst>
                              <p:cond delay="0"/>
                            </p:stCondLst>
                            <p:childTnLst>
                              <p:par>
                                <p:cTn id="2613" presetID="10" presetClass="exit" presetSubtype="0" fill="hold" grpId="3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6" presetID="10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9" presetID="10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2" presetID="10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5" presetID="10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8" presetID="10" presetClass="exit" presetSubtype="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1" presetID="10" presetClass="exit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4" presetID="10" presetClass="exit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7" presetID="10" presetClass="exit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0" presetID="10" presetClass="exit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3" presetID="10" presetClass="exit" presetSubtype="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6" presetID="10" presetClass="exit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9" presetID="10" presetClass="exit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2" presetID="10" presetClass="exit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5" presetID="10" presetClass="exit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8" presetID="10" presetClass="exit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1" presetID="10" presetClass="exit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4" presetID="10" presetClass="exit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7" presetID="10" presetClass="exit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7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6" fill="hold">
                      <p:stCondLst>
                        <p:cond delay="0"/>
                      </p:stCondLst>
                      <p:childTnLst>
                        <p:par>
                          <p:cTn id="2677" fill="hold">
                            <p:stCondLst>
                              <p:cond delay="0"/>
                            </p:stCondLst>
                            <p:childTnLst>
                              <p:par>
                                <p:cTn id="267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3" presetID="10" presetClass="entr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6" presetID="10" presetClass="entr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9" presetID="10" presetClass="entr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2" presetID="10" presetClass="entr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5" presetID="10" presetClass="entr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8" presetID="10" presetClass="entr" presetSubtype="0" fill="hold" grpId="4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1" presetID="10" presetClass="entr" presetSubtype="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4" presetID="10" presetClass="entr" presetSubtype="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7" presetID="10" presetClass="entr" presetSubtype="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0" presetID="10" presetClass="entr" presetSubtype="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3" presetID="10" presetClass="entr" presetSubtype="0" fill="hold" grpId="4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6" presetID="10" presetClass="entr" presetSubtype="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9" presetID="10" presetClass="entr" presetSubtype="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2" presetID="10" presetClass="entr" presetSubtype="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5" presetID="10" presetClass="entr" presetSubtype="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8" presetID="10" presetClass="entr" presetSubtype="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1" presetID="10" presetClass="entr" presetSubtype="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4" presetID="10" presetClass="entr" presetSubtype="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7" presetID="10" presetClass="entr" presetSubtype="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7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  <p:bldP spid="3" grpId="10" animBg="1"/>
      <p:bldP spid="3" grpId="11" animBg="1"/>
      <p:bldP spid="3" grpId="12" animBg="1"/>
      <p:bldP spid="3" grpId="13" animBg="1"/>
      <p:bldP spid="3" grpId="14" animBg="1"/>
      <p:bldP spid="3" grpId="15" animBg="1"/>
      <p:bldP spid="3" grpId="16" animBg="1"/>
      <p:bldP spid="3" grpId="17" animBg="1"/>
      <p:bldP spid="3" grpId="18" animBg="1"/>
      <p:bldP spid="3" grpId="19" animBg="1"/>
      <p:bldP spid="3" grpId="20" animBg="1"/>
      <p:bldP spid="3" grpId="21" animBg="1"/>
      <p:bldP spid="3" grpId="22" animBg="1"/>
      <p:bldP spid="3" grpId="23" animBg="1"/>
      <p:bldP spid="3" grpId="24" animBg="1"/>
      <p:bldP spid="3" grpId="25" animBg="1"/>
      <p:bldP spid="3" grpId="26" animBg="1"/>
      <p:bldP spid="3" grpId="27" animBg="1"/>
      <p:bldP spid="3" grpId="28" animBg="1"/>
      <p:bldP spid="3" grpId="29" animBg="1"/>
      <p:bldP spid="3" grpId="30" animBg="1"/>
      <p:bldP spid="3" grpId="31" animBg="1"/>
      <p:bldP spid="3" grpId="32" animBg="1"/>
      <p:bldP spid="3" grpId="33" animBg="1"/>
      <p:bldP spid="3" grpId="34" animBg="1"/>
      <p:bldP spid="3" grpId="35" animBg="1"/>
      <p:bldP spid="3" grpId="36" animBg="1"/>
      <p:bldP spid="3" grpId="37" animBg="1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  <p:bldP spid="4" grpId="10" animBg="1"/>
      <p:bldP spid="4" grpId="11" animBg="1"/>
      <p:bldP spid="4" grpId="12" animBg="1"/>
      <p:bldP spid="4" grpId="13" animBg="1"/>
      <p:bldP spid="4" grpId="14" animBg="1"/>
      <p:bldP spid="4" grpId="15" animBg="1"/>
      <p:bldP spid="4" grpId="16" animBg="1"/>
      <p:bldP spid="4" grpId="17" animBg="1"/>
      <p:bldP spid="4" grpId="18" animBg="1"/>
      <p:bldP spid="4" grpId="19" animBg="1"/>
      <p:bldP spid="4" grpId="20" animBg="1"/>
      <p:bldP spid="4" grpId="21" animBg="1"/>
      <p:bldP spid="4" grpId="22" animBg="1"/>
      <p:bldP spid="4" grpId="23" animBg="1"/>
      <p:bldP spid="4" grpId="24" animBg="1"/>
      <p:bldP spid="4" grpId="25" animBg="1"/>
      <p:bldP spid="4" grpId="26" animBg="1"/>
      <p:bldP spid="4" grpId="27" animBg="1"/>
      <p:bldP spid="4" grpId="28" animBg="1"/>
      <p:bldP spid="4" grpId="29" animBg="1"/>
      <p:bldP spid="4" grpId="30" animBg="1"/>
      <p:bldP spid="4" grpId="31" animBg="1"/>
      <p:bldP spid="4" grpId="32" animBg="1"/>
      <p:bldP spid="4" grpId="33" animBg="1"/>
      <p:bldP spid="4" grpId="34" animBg="1"/>
      <p:bldP spid="4" grpId="35" animBg="1"/>
      <p:bldP spid="4" grpId="36" animBg="1"/>
      <p:bldP spid="4" grpId="37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5" grpId="12" animBg="1"/>
      <p:bldP spid="5" grpId="13" animBg="1"/>
      <p:bldP spid="5" grpId="14" animBg="1"/>
      <p:bldP spid="5" grpId="15" animBg="1"/>
      <p:bldP spid="5" grpId="16" animBg="1"/>
      <p:bldP spid="5" grpId="17" animBg="1"/>
      <p:bldP spid="5" grpId="18" animBg="1"/>
      <p:bldP spid="5" grpId="19" animBg="1"/>
      <p:bldP spid="5" grpId="20" animBg="1"/>
      <p:bldP spid="5" grpId="21" animBg="1"/>
      <p:bldP spid="5" grpId="22" animBg="1"/>
      <p:bldP spid="5" grpId="23" animBg="1"/>
      <p:bldP spid="5" grpId="24" animBg="1"/>
      <p:bldP spid="5" grpId="25" animBg="1"/>
      <p:bldP spid="5" grpId="26" animBg="1"/>
      <p:bldP spid="5" grpId="27" animBg="1"/>
      <p:bldP spid="5" grpId="28" animBg="1"/>
      <p:bldP spid="5" grpId="29" animBg="1"/>
      <p:bldP spid="5" grpId="30" animBg="1"/>
      <p:bldP spid="5" grpId="31" animBg="1"/>
      <p:bldP spid="5" grpId="32" animBg="1"/>
      <p:bldP spid="5" grpId="33" animBg="1"/>
      <p:bldP spid="5" grpId="34" animBg="1"/>
      <p:bldP spid="5" grpId="35" animBg="1"/>
      <p:bldP spid="5" grpId="36" animBg="1"/>
      <p:bldP spid="5" grpId="37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6" grpId="9" animBg="1"/>
      <p:bldP spid="6" grpId="10" animBg="1"/>
      <p:bldP spid="6" grpId="11" animBg="1"/>
      <p:bldP spid="6" grpId="12" animBg="1"/>
      <p:bldP spid="6" grpId="13" animBg="1"/>
      <p:bldP spid="6" grpId="14" animBg="1"/>
      <p:bldP spid="6" grpId="15" animBg="1"/>
      <p:bldP spid="6" grpId="16" animBg="1"/>
      <p:bldP spid="6" grpId="17" animBg="1"/>
      <p:bldP spid="6" grpId="18" animBg="1"/>
      <p:bldP spid="6" grpId="19" animBg="1"/>
      <p:bldP spid="6" grpId="20" animBg="1"/>
      <p:bldP spid="6" grpId="21" animBg="1"/>
      <p:bldP spid="6" grpId="22" animBg="1"/>
      <p:bldP spid="6" grpId="23" animBg="1"/>
      <p:bldP spid="6" grpId="24" animBg="1"/>
      <p:bldP spid="6" grpId="25" animBg="1"/>
      <p:bldP spid="6" grpId="26" animBg="1"/>
      <p:bldP spid="6" grpId="27" animBg="1"/>
      <p:bldP spid="6" grpId="28" animBg="1"/>
      <p:bldP spid="6" grpId="29" animBg="1"/>
      <p:bldP spid="6" grpId="30" animBg="1"/>
      <p:bldP spid="6" grpId="31" animBg="1"/>
      <p:bldP spid="6" grpId="32" animBg="1"/>
      <p:bldP spid="6" grpId="33" animBg="1"/>
      <p:bldP spid="6" grpId="34" animBg="1"/>
      <p:bldP spid="6" grpId="35" animBg="1"/>
      <p:bldP spid="6" grpId="36" animBg="1"/>
      <p:bldP spid="6" grpId="37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7" grpId="12" animBg="1"/>
      <p:bldP spid="7" grpId="13" animBg="1"/>
      <p:bldP spid="7" grpId="14" animBg="1"/>
      <p:bldP spid="7" grpId="15" animBg="1"/>
      <p:bldP spid="7" grpId="16" animBg="1"/>
      <p:bldP spid="7" grpId="17" animBg="1"/>
      <p:bldP spid="7" grpId="18" animBg="1"/>
      <p:bldP spid="7" grpId="19" animBg="1"/>
      <p:bldP spid="7" grpId="20" animBg="1"/>
      <p:bldP spid="7" grpId="21" animBg="1"/>
      <p:bldP spid="7" grpId="22" animBg="1"/>
      <p:bldP spid="7" grpId="23" animBg="1"/>
      <p:bldP spid="7" grpId="24" animBg="1"/>
      <p:bldP spid="7" grpId="25" animBg="1"/>
      <p:bldP spid="7" grpId="26" animBg="1"/>
      <p:bldP spid="7" grpId="27" animBg="1"/>
      <p:bldP spid="7" grpId="28" animBg="1"/>
      <p:bldP spid="7" grpId="29" animBg="1"/>
      <p:bldP spid="7" grpId="30" animBg="1"/>
      <p:bldP spid="7" grpId="31" animBg="1"/>
      <p:bldP spid="7" grpId="32" animBg="1"/>
      <p:bldP spid="7" grpId="33" animBg="1"/>
      <p:bldP spid="7" grpId="34" animBg="1"/>
      <p:bldP spid="7" grpId="35" animBg="1"/>
      <p:bldP spid="7" grpId="36" animBg="1"/>
      <p:bldP spid="7" grpId="37" animBg="1"/>
      <p:bldP spid="7" grpId="38" animBg="1"/>
      <p:bldP spid="7" grpId="39" animBg="1"/>
      <p:bldP spid="7" grpId="4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0" grpId="21" animBg="1"/>
      <p:bldP spid="10" grpId="22" animBg="1"/>
      <p:bldP spid="10" grpId="23" animBg="1"/>
      <p:bldP spid="10" grpId="24" animBg="1"/>
      <p:bldP spid="10" grpId="25" animBg="1"/>
      <p:bldP spid="10" grpId="26" animBg="1"/>
      <p:bldP spid="10" grpId="27" animBg="1"/>
      <p:bldP spid="10" grpId="28" animBg="1"/>
      <p:bldP spid="10" grpId="29" animBg="1"/>
      <p:bldP spid="10" grpId="30" animBg="1"/>
      <p:bldP spid="10" grpId="31" animBg="1"/>
      <p:bldP spid="10" grpId="32" animBg="1"/>
      <p:bldP spid="10" grpId="33" animBg="1"/>
      <p:bldP spid="10" grpId="34" animBg="1"/>
      <p:bldP spid="10" grpId="35" animBg="1"/>
      <p:bldP spid="10" grpId="36" animBg="1"/>
      <p:bldP spid="10" grpId="37" animBg="1"/>
      <p:bldP spid="10" grpId="38" animBg="1"/>
      <p:bldP spid="10" grpId="39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1" grpId="24" animBg="1"/>
      <p:bldP spid="11" grpId="25" animBg="1"/>
      <p:bldP spid="11" grpId="26" animBg="1"/>
      <p:bldP spid="11" grpId="27" animBg="1"/>
      <p:bldP spid="11" grpId="28" animBg="1"/>
      <p:bldP spid="11" grpId="29" animBg="1"/>
      <p:bldP spid="11" grpId="30" animBg="1"/>
      <p:bldP spid="11" grpId="31" animBg="1"/>
      <p:bldP spid="11" grpId="32" animBg="1"/>
      <p:bldP spid="11" grpId="33" animBg="1"/>
      <p:bldP spid="11" grpId="34" animBg="1"/>
      <p:bldP spid="11" grpId="35" animBg="1"/>
      <p:bldP spid="11" grpId="36" animBg="1"/>
      <p:bldP spid="11" grpId="37" animBg="1"/>
      <p:bldP spid="11" grpId="38" animBg="1"/>
      <p:bldP spid="11" grpId="39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2" grpId="10" animBg="1"/>
      <p:bldP spid="12" grpId="11" animBg="1"/>
      <p:bldP spid="12" grpId="12" animBg="1"/>
      <p:bldP spid="12" grpId="13" animBg="1"/>
      <p:bldP spid="12" grpId="14" animBg="1"/>
      <p:bldP spid="12" grpId="15" animBg="1"/>
      <p:bldP spid="12" grpId="16" animBg="1"/>
      <p:bldP spid="12" grpId="17" animBg="1"/>
      <p:bldP spid="12" grpId="18" animBg="1"/>
      <p:bldP spid="12" grpId="19" animBg="1"/>
      <p:bldP spid="12" grpId="20" animBg="1"/>
      <p:bldP spid="12" grpId="21" animBg="1"/>
      <p:bldP spid="12" grpId="22" animBg="1"/>
      <p:bldP spid="12" grpId="23" animBg="1"/>
      <p:bldP spid="12" grpId="24" animBg="1"/>
      <p:bldP spid="12" grpId="25" animBg="1"/>
      <p:bldP spid="12" grpId="26" animBg="1"/>
      <p:bldP spid="12" grpId="27" animBg="1"/>
      <p:bldP spid="12" grpId="28" animBg="1"/>
      <p:bldP spid="12" grpId="29" animBg="1"/>
      <p:bldP spid="12" grpId="30" animBg="1"/>
      <p:bldP spid="12" grpId="31" animBg="1"/>
      <p:bldP spid="12" grpId="32" animBg="1"/>
      <p:bldP spid="12" grpId="33" animBg="1"/>
      <p:bldP spid="12" grpId="34" animBg="1"/>
      <p:bldP spid="12" grpId="35" animBg="1"/>
      <p:bldP spid="12" grpId="36" animBg="1"/>
      <p:bldP spid="12" grpId="37" animBg="1"/>
      <p:bldP spid="12" grpId="38" animBg="1"/>
      <p:bldP spid="12" grpId="39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  <p:bldP spid="8" grpId="10" animBg="1"/>
      <p:bldP spid="8" grpId="11" animBg="1"/>
      <p:bldP spid="8" grpId="12" animBg="1"/>
      <p:bldP spid="8" grpId="13" animBg="1"/>
      <p:bldP spid="8" grpId="14" animBg="1"/>
      <p:bldP spid="8" grpId="15" animBg="1"/>
      <p:bldP spid="8" grpId="16" animBg="1"/>
      <p:bldP spid="8" grpId="17" animBg="1"/>
      <p:bldP spid="8" grpId="18" animBg="1"/>
      <p:bldP spid="8" grpId="19" animBg="1"/>
      <p:bldP spid="8" grpId="20" animBg="1"/>
      <p:bldP spid="8" grpId="21" animBg="1"/>
      <p:bldP spid="8" grpId="22" animBg="1"/>
      <p:bldP spid="8" grpId="23" animBg="1"/>
      <p:bldP spid="8" grpId="24" animBg="1"/>
      <p:bldP spid="8" grpId="25" animBg="1"/>
      <p:bldP spid="8" grpId="26" animBg="1"/>
      <p:bldP spid="8" grpId="27" animBg="1"/>
      <p:bldP spid="8" grpId="28" animBg="1"/>
      <p:bldP spid="8" grpId="29" animBg="1"/>
      <p:bldP spid="8" grpId="30" animBg="1"/>
      <p:bldP spid="8" grpId="31" animBg="1"/>
      <p:bldP spid="8" grpId="32" animBg="1"/>
      <p:bldP spid="8" grpId="33" animBg="1"/>
      <p:bldP spid="8" grpId="34" animBg="1"/>
      <p:bldP spid="8" grpId="35" animBg="1"/>
      <p:bldP spid="8" grpId="36" animBg="1"/>
      <p:bldP spid="8" grpId="37" animBg="1"/>
      <p:bldP spid="8" grpId="38" animBg="1"/>
      <p:bldP spid="8" grpId="39" animBg="1"/>
      <p:bldP spid="8" grpId="40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4" grpId="12" animBg="1"/>
      <p:bldP spid="14" grpId="13" animBg="1"/>
      <p:bldP spid="14" grpId="14" animBg="1"/>
      <p:bldP spid="14" grpId="15" animBg="1"/>
      <p:bldP spid="14" grpId="16" animBg="1"/>
      <p:bldP spid="14" grpId="17" animBg="1"/>
      <p:bldP spid="14" grpId="18" animBg="1"/>
      <p:bldP spid="14" grpId="19" animBg="1"/>
      <p:bldP spid="14" grpId="20" animBg="1"/>
      <p:bldP spid="14" grpId="21" animBg="1"/>
      <p:bldP spid="14" grpId="22" animBg="1"/>
      <p:bldP spid="14" grpId="23" animBg="1"/>
      <p:bldP spid="14" grpId="24" animBg="1"/>
      <p:bldP spid="14" grpId="25" animBg="1"/>
      <p:bldP spid="14" grpId="26" animBg="1"/>
      <p:bldP spid="14" grpId="27" animBg="1"/>
      <p:bldP spid="14" grpId="28" animBg="1"/>
      <p:bldP spid="14" grpId="29" animBg="1"/>
      <p:bldP spid="14" grpId="30" animBg="1"/>
      <p:bldP spid="14" grpId="31" animBg="1"/>
      <p:bldP spid="14" grpId="32" animBg="1"/>
      <p:bldP spid="14" grpId="33" animBg="1"/>
      <p:bldP spid="14" grpId="34" animBg="1"/>
      <p:bldP spid="14" grpId="35" animBg="1"/>
      <p:bldP spid="14" grpId="36" animBg="1"/>
      <p:bldP spid="14" grpId="37" animBg="1"/>
      <p:bldP spid="14" grpId="38" animBg="1"/>
      <p:bldP spid="14" grpId="39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5" grpId="26" animBg="1"/>
      <p:bldP spid="15" grpId="27" animBg="1"/>
      <p:bldP spid="15" grpId="28" animBg="1"/>
      <p:bldP spid="15" grpId="29" animBg="1"/>
      <p:bldP spid="15" grpId="30" animBg="1"/>
      <p:bldP spid="15" grpId="31" animBg="1"/>
      <p:bldP spid="15" grpId="32" animBg="1"/>
      <p:bldP spid="15" grpId="33" animBg="1"/>
      <p:bldP spid="15" grpId="34" animBg="1"/>
      <p:bldP spid="15" grpId="35" animBg="1"/>
      <p:bldP spid="15" grpId="36" animBg="1"/>
      <p:bldP spid="15" grpId="37" animBg="1"/>
      <p:bldP spid="15" grpId="38" animBg="1"/>
      <p:bldP spid="15" grpId="39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6" grpId="24" animBg="1"/>
      <p:bldP spid="16" grpId="25" animBg="1"/>
      <p:bldP spid="16" grpId="26" animBg="1"/>
      <p:bldP spid="16" grpId="27" animBg="1"/>
      <p:bldP spid="16" grpId="28" animBg="1"/>
      <p:bldP spid="16" grpId="29" animBg="1"/>
      <p:bldP spid="16" grpId="30" animBg="1"/>
      <p:bldP spid="16" grpId="31" animBg="1"/>
      <p:bldP spid="16" grpId="32" animBg="1"/>
      <p:bldP spid="16" grpId="33" animBg="1"/>
      <p:bldP spid="16" grpId="34" animBg="1"/>
      <p:bldP spid="16" grpId="35" animBg="1"/>
      <p:bldP spid="16" grpId="36" animBg="1"/>
      <p:bldP spid="16" grpId="37" animBg="1"/>
      <p:bldP spid="16" grpId="38" animBg="1"/>
      <p:bldP spid="16" grpId="39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7" grpId="13" animBg="1"/>
      <p:bldP spid="17" grpId="14" animBg="1"/>
      <p:bldP spid="17" grpId="15" animBg="1"/>
      <p:bldP spid="17" grpId="16" animBg="1"/>
      <p:bldP spid="17" grpId="17" animBg="1"/>
      <p:bldP spid="17" grpId="18" animBg="1"/>
      <p:bldP spid="17" grpId="19" animBg="1"/>
      <p:bldP spid="17" grpId="20" animBg="1"/>
      <p:bldP spid="17" grpId="21" animBg="1"/>
      <p:bldP spid="17" grpId="22" animBg="1"/>
      <p:bldP spid="17" grpId="23" animBg="1"/>
      <p:bldP spid="17" grpId="24" animBg="1"/>
      <p:bldP spid="17" grpId="25" animBg="1"/>
      <p:bldP spid="17" grpId="26" animBg="1"/>
      <p:bldP spid="17" grpId="27" animBg="1"/>
      <p:bldP spid="17" grpId="28" animBg="1"/>
      <p:bldP spid="17" grpId="29" animBg="1"/>
      <p:bldP spid="17" grpId="30" animBg="1"/>
      <p:bldP spid="17" grpId="31" animBg="1"/>
      <p:bldP spid="17" grpId="32" animBg="1"/>
      <p:bldP spid="17" grpId="33" animBg="1"/>
      <p:bldP spid="17" grpId="34" animBg="1"/>
      <p:bldP spid="17" grpId="35" animBg="1"/>
      <p:bldP spid="17" grpId="36" animBg="1"/>
      <p:bldP spid="17" grpId="37" animBg="1"/>
      <p:bldP spid="17" grpId="38" animBg="1"/>
      <p:bldP spid="17" grpId="39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9" grpId="12" animBg="1"/>
      <p:bldP spid="9" grpId="13" animBg="1"/>
      <p:bldP spid="9" grpId="14" animBg="1"/>
      <p:bldP spid="9" grpId="15" animBg="1"/>
      <p:bldP spid="9" grpId="16" animBg="1"/>
      <p:bldP spid="9" grpId="17" animBg="1"/>
      <p:bldP spid="9" grpId="18" animBg="1"/>
      <p:bldP spid="9" grpId="19" animBg="1"/>
      <p:bldP spid="9" grpId="20" animBg="1"/>
      <p:bldP spid="9" grpId="21" animBg="1"/>
      <p:bldP spid="9" grpId="22" animBg="1"/>
      <p:bldP spid="9" grpId="23" animBg="1"/>
      <p:bldP spid="9" grpId="24" animBg="1"/>
      <p:bldP spid="9" grpId="25" animBg="1"/>
      <p:bldP spid="9" grpId="26" animBg="1"/>
      <p:bldP spid="9" grpId="27" animBg="1"/>
      <p:bldP spid="9" grpId="28" animBg="1"/>
      <p:bldP spid="9" grpId="29" animBg="1"/>
      <p:bldP spid="9" grpId="30" animBg="1"/>
      <p:bldP spid="9" grpId="31" animBg="1"/>
      <p:bldP spid="9" grpId="32" animBg="1"/>
      <p:bldP spid="9" grpId="33" animBg="1"/>
      <p:bldP spid="9" grpId="34" animBg="1"/>
      <p:bldP spid="9" grpId="35" animBg="1"/>
      <p:bldP spid="9" grpId="36" animBg="1"/>
      <p:bldP spid="9" grpId="37" animBg="1"/>
      <p:bldP spid="9" grpId="38" animBg="1"/>
      <p:bldP spid="9" grpId="39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18" grpId="24" animBg="1"/>
      <p:bldP spid="18" grpId="25" animBg="1"/>
      <p:bldP spid="18" grpId="26" animBg="1"/>
      <p:bldP spid="18" grpId="27" animBg="1"/>
      <p:bldP spid="18" grpId="28" animBg="1"/>
      <p:bldP spid="18" grpId="29" animBg="1"/>
      <p:bldP spid="18" grpId="30" animBg="1"/>
      <p:bldP spid="18" grpId="31" animBg="1"/>
      <p:bldP spid="18" grpId="32" animBg="1"/>
      <p:bldP spid="18" grpId="33" animBg="1"/>
      <p:bldP spid="18" grpId="34" animBg="1"/>
      <p:bldP spid="18" grpId="35" animBg="1"/>
      <p:bldP spid="18" grpId="36" animBg="1"/>
      <p:bldP spid="18" grpId="37" animBg="1"/>
      <p:bldP spid="18" grpId="38" animBg="1"/>
      <p:bldP spid="18" grpId="39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2" grpId="24" animBg="1"/>
      <p:bldP spid="22" grpId="25" animBg="1"/>
      <p:bldP spid="22" grpId="26" animBg="1"/>
      <p:bldP spid="22" grpId="27" animBg="1"/>
      <p:bldP spid="22" grpId="28" animBg="1"/>
      <p:bldP spid="22" grpId="29" animBg="1"/>
      <p:bldP spid="22" grpId="30" animBg="1"/>
      <p:bldP spid="22" grpId="31" animBg="1"/>
      <p:bldP spid="22" grpId="32" animBg="1"/>
      <p:bldP spid="22" grpId="33" animBg="1"/>
      <p:bldP spid="22" grpId="34" animBg="1"/>
      <p:bldP spid="22" grpId="35" animBg="1"/>
      <p:bldP spid="22" grpId="36" animBg="1"/>
      <p:bldP spid="22" grpId="37" animBg="1"/>
      <p:bldP spid="22" grpId="38" animBg="1"/>
      <p:bldP spid="22" grpId="39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23" grpId="13" animBg="1"/>
      <p:bldP spid="23" grpId="14" animBg="1"/>
      <p:bldP spid="23" grpId="15" animBg="1"/>
      <p:bldP spid="23" grpId="16" animBg="1"/>
      <p:bldP spid="23" grpId="17" animBg="1"/>
      <p:bldP spid="23" grpId="18" animBg="1"/>
      <p:bldP spid="23" grpId="19" animBg="1"/>
      <p:bldP spid="23" grpId="20" animBg="1"/>
      <p:bldP spid="23" grpId="21" animBg="1"/>
      <p:bldP spid="23" grpId="22" animBg="1"/>
      <p:bldP spid="23" grpId="23" animBg="1"/>
      <p:bldP spid="23" grpId="24" animBg="1"/>
      <p:bldP spid="23" grpId="25" animBg="1"/>
      <p:bldP spid="23" grpId="26" animBg="1"/>
      <p:bldP spid="23" grpId="27" animBg="1"/>
      <p:bldP spid="23" grpId="28" animBg="1"/>
      <p:bldP spid="23" grpId="29" animBg="1"/>
      <p:bldP spid="23" grpId="30" animBg="1"/>
      <p:bldP spid="23" grpId="31" animBg="1"/>
      <p:bldP spid="23" grpId="32" animBg="1"/>
      <p:bldP spid="23" grpId="33" animBg="1"/>
      <p:bldP spid="23" grpId="34" animBg="1"/>
      <p:bldP spid="23" grpId="35" animBg="1"/>
      <p:bldP spid="23" grpId="36" animBg="1"/>
      <p:bldP spid="23" grpId="37" animBg="1"/>
      <p:bldP spid="23" grpId="38" animBg="1"/>
      <p:bldP spid="23" grpId="39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  <p:bldP spid="24" grpId="13" animBg="1"/>
      <p:bldP spid="24" grpId="14" animBg="1"/>
      <p:bldP spid="24" grpId="15" animBg="1"/>
      <p:bldP spid="24" grpId="16" animBg="1"/>
      <p:bldP spid="24" grpId="17" animBg="1"/>
      <p:bldP spid="24" grpId="18" animBg="1"/>
      <p:bldP spid="24" grpId="19" animBg="1"/>
      <p:bldP spid="24" grpId="20" animBg="1"/>
      <p:bldP spid="24" grpId="21" animBg="1"/>
      <p:bldP spid="24" grpId="22" animBg="1"/>
      <p:bldP spid="24" grpId="23" animBg="1"/>
      <p:bldP spid="24" grpId="24" animBg="1"/>
      <p:bldP spid="24" grpId="25" animBg="1"/>
      <p:bldP spid="24" grpId="26" animBg="1"/>
      <p:bldP spid="24" grpId="27" animBg="1"/>
      <p:bldP spid="24" grpId="28" animBg="1"/>
      <p:bldP spid="24" grpId="29" animBg="1"/>
      <p:bldP spid="24" grpId="30" animBg="1"/>
      <p:bldP spid="24" grpId="31" animBg="1"/>
      <p:bldP spid="24" grpId="32" animBg="1"/>
      <p:bldP spid="24" grpId="33" animBg="1"/>
      <p:bldP spid="24" grpId="34" animBg="1"/>
      <p:bldP spid="24" grpId="35" animBg="1"/>
      <p:bldP spid="24" grpId="36" animBg="1"/>
      <p:bldP spid="24" grpId="37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285728"/>
            <a:ext cx="6929486" cy="8309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Впервые в России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500306"/>
            <a:ext cx="6929486" cy="1357322"/>
          </a:xfrm>
          <a:prstGeom prst="roundRect">
            <a:avLst/>
          </a:prstGeom>
          <a:solidFill>
            <a:srgbClr val="996633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Кто был первым в России царем? </a:t>
            </a:r>
            <a:endParaRPr lang="ru-RU" sz="3200" b="1" dirty="0"/>
          </a:p>
        </p:txBody>
      </p:sp>
      <p:pic>
        <p:nvPicPr>
          <p:cNvPr id="3073" name="Picture 1" descr="C:\Documents and Settings\Admin\Рабочий стол\Колесо истории\впервые в России\1306317487_verschrijkkelijk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1285860"/>
            <a:ext cx="3371211" cy="4903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642910" y="4643446"/>
            <a:ext cx="2643206" cy="714380"/>
          </a:xfrm>
          <a:prstGeom prst="roundRect">
            <a:avLst/>
          </a:prstGeom>
          <a:solidFill>
            <a:srgbClr val="99663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Иван Грозный</a:t>
            </a:r>
            <a:endParaRPr lang="ru-RU" sz="2800" b="1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7929554" y="571480"/>
            <a:ext cx="1214446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1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285728"/>
            <a:ext cx="6929486" cy="8309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Впервые в России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500306"/>
            <a:ext cx="6929486" cy="1357322"/>
          </a:xfrm>
          <a:prstGeom prst="roundRect">
            <a:avLst/>
          </a:prstGeom>
          <a:solidFill>
            <a:srgbClr val="996633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Как называлось первое в России учебное заведение?</a:t>
            </a:r>
            <a:endParaRPr lang="ru-RU" sz="3200" b="1" dirty="0"/>
          </a:p>
        </p:txBody>
      </p:sp>
      <p:pic>
        <p:nvPicPr>
          <p:cNvPr id="3073" name="Picture 1" descr="C:\Documents and Settings\Admin\Рабочий стол\Колесо истории\впервые в России\1306317487_verschrijkkelijke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429125" y="1000108"/>
            <a:ext cx="3071834" cy="5288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428596" y="4000505"/>
            <a:ext cx="3786214" cy="2143140"/>
          </a:xfrm>
          <a:prstGeom prst="roundRect">
            <a:avLst/>
          </a:prstGeom>
          <a:solidFill>
            <a:srgbClr val="99663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/>
              <a:t>Славяно-греко-латинская академия, открытая в Москве в 1682 г.</a:t>
            </a:r>
            <a:endParaRPr lang="ru-RU" sz="2400" b="1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7929554" y="571480"/>
            <a:ext cx="1214446" cy="4286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Вопрос 2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allAtOnce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3587</TotalTime>
  <Words>1357</Words>
  <Application>Microsoft Office PowerPoint</Application>
  <PresentationFormat>On-screen Show (4:3)</PresentationFormat>
  <Paragraphs>388</Paragraphs>
  <Slides>32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Андрей В. Ермаков</cp:lastModifiedBy>
  <cp:revision>467</cp:revision>
  <dcterms:created xsi:type="dcterms:W3CDTF">2012-02-19T07:06:26Z</dcterms:created>
  <dcterms:modified xsi:type="dcterms:W3CDTF">2013-03-06T11:11:12Z</dcterms:modified>
</cp:coreProperties>
</file>